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322" r:id="rId2"/>
    <p:sldId id="321" r:id="rId3"/>
    <p:sldId id="326" r:id="rId4"/>
    <p:sldId id="349" r:id="rId5"/>
    <p:sldId id="369" r:id="rId6"/>
    <p:sldId id="360" r:id="rId7"/>
    <p:sldId id="370" r:id="rId8"/>
    <p:sldId id="344" r:id="rId9"/>
    <p:sldId id="343" r:id="rId10"/>
    <p:sldId id="351" r:id="rId11"/>
    <p:sldId id="345" r:id="rId12"/>
    <p:sldId id="361" r:id="rId13"/>
    <p:sldId id="329" r:id="rId14"/>
    <p:sldId id="364" r:id="rId15"/>
    <p:sldId id="362" r:id="rId16"/>
    <p:sldId id="366" r:id="rId17"/>
    <p:sldId id="347" r:id="rId18"/>
    <p:sldId id="346" r:id="rId19"/>
    <p:sldId id="359" r:id="rId20"/>
    <p:sldId id="358" r:id="rId21"/>
    <p:sldId id="355" r:id="rId22"/>
    <p:sldId id="367" r:id="rId23"/>
    <p:sldId id="368" r:id="rId24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7005" autoAdjust="0"/>
    <p:restoredTop sz="89930" autoAdjust="0"/>
  </p:normalViewPr>
  <p:slideViewPr>
    <p:cSldViewPr>
      <p:cViewPr>
        <p:scale>
          <a:sx n="100" d="100"/>
          <a:sy n="100" d="100"/>
        </p:scale>
        <p:origin x="-80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914F02C-DA6A-488D-89D4-D0449BE0B52C}" type="datetimeFigureOut">
              <a:rPr lang="en-US" smtClean="0"/>
              <a:t>3/30/2016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E13FD27-DC10-4CD4-A10C-2ACE2119F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5963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385CB46-EE29-4928-AD9F-CC97475849BF}" type="datetimeFigureOut">
              <a:rPr lang="en-US"/>
              <a:pPr>
                <a:defRPr/>
              </a:pPr>
              <a:t>3/30/2016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0E3BF87-5CF0-4BAB-87C0-14D16279E2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4741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9EA70D-955F-49C9-802E-6B4B63494FEC}" type="datetimeFigureOut">
              <a:rPr lang="en-US"/>
              <a:pPr>
                <a:defRPr/>
              </a:pPr>
              <a:t>3/30/2016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D9D72-D1FE-4636-88FD-AF7A7821A9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796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72587-430E-4584-A84A-79FA277B865D}" type="datetimeFigureOut">
              <a:rPr lang="en-US"/>
              <a:pPr>
                <a:defRPr/>
              </a:pPr>
              <a:t>3/30/2016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CA42C-B363-4A75-82E3-E716CB8C80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360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6F954A-9D40-4529-84AD-5255DFD63BF9}" type="datetimeFigureOut">
              <a:rPr lang="en-US"/>
              <a:pPr>
                <a:defRPr/>
              </a:pPr>
              <a:t>3/30/2016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95199-3A0C-4CD0-8EDF-BEAA8482BE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267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894BE-3BB0-4F25-84E0-E670CBF6F03D}" type="datetimeFigureOut">
              <a:rPr lang="en-US"/>
              <a:pPr>
                <a:defRPr/>
              </a:pPr>
              <a:t>3/30/2016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6F664-5CB4-4AD2-9D96-9B3B83CDA5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012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8FF02-4CBF-4F15-A7C5-4BA2474E08BD}" type="datetimeFigureOut">
              <a:rPr lang="en-US"/>
              <a:pPr>
                <a:defRPr/>
              </a:pPr>
              <a:t>3/30/2016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355F6-A1B8-4EFE-838D-FEFD4D30B9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611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15D09-58DC-4901-BB96-FA052D971E2E}" type="datetimeFigureOut">
              <a:rPr lang="en-US"/>
              <a:pPr>
                <a:defRPr/>
              </a:pPr>
              <a:t>3/30/2016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F3A06-F225-43ED-BB1D-F6C1745806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815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B286B-E6CE-4B27-AA14-6294BDFE6E67}" type="datetimeFigureOut">
              <a:rPr lang="en-US"/>
              <a:pPr>
                <a:defRPr/>
              </a:pPr>
              <a:t>3/30/2016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03FF1-3249-4682-8897-F2212D37E7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362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0FD7D-1C53-4F26-837A-984D39022E9D}" type="datetimeFigureOut">
              <a:rPr lang="en-US"/>
              <a:pPr>
                <a:defRPr/>
              </a:pPr>
              <a:t>3/30/2016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3B454-6CFD-4ACE-A868-FD89F1F617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435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E0BBD5-4263-465A-A903-C28603F08054}" type="datetimeFigureOut">
              <a:rPr lang="en-US"/>
              <a:pPr>
                <a:defRPr/>
              </a:pPr>
              <a:t>3/30/2016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A6B72-E8A9-4DD0-B807-0AA0A92244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111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AE715-1EA2-4078-80DA-27F95DC70F15}" type="datetimeFigureOut">
              <a:rPr lang="en-US"/>
              <a:pPr>
                <a:defRPr/>
              </a:pPr>
              <a:t>3/30/2016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ABBC3-0451-4222-BAFB-A3352236C0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740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6175F-7188-4B4E-8E42-536E15F13A52}" type="datetimeFigureOut">
              <a:rPr lang="en-US"/>
              <a:pPr>
                <a:defRPr/>
              </a:pPr>
              <a:t>3/30/2016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C7C10-BFE0-4130-A58E-865E92593F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606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A57854C-1E90-457D-BAB7-9EC29F15C3EA}" type="datetimeFigureOut">
              <a:rPr lang="en-US"/>
              <a:pPr>
                <a:defRPr/>
              </a:pPr>
              <a:t>3/30/2016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45ED93F-1552-4210-9503-04135C4649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9475" y="2438400"/>
            <a:ext cx="7658100" cy="3467100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000" i="1" dirty="0">
              <a:solidFill>
                <a:schemeClr val="tx2">
                  <a:lumMod val="75000"/>
                </a:schemeClr>
              </a:solidFill>
              <a:latin typeface="+mj-lt"/>
              <a:ea typeface="Adobe Kaiti Std R" pitchFamily="18" charset="-128"/>
            </a:endParaRP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000" i="1" dirty="0">
              <a:solidFill>
                <a:schemeClr val="tx2">
                  <a:lumMod val="75000"/>
                </a:schemeClr>
              </a:solidFill>
              <a:latin typeface="+mj-lt"/>
              <a:ea typeface="Adobe Kaiti Std R" pitchFamily="18" charset="-128"/>
            </a:endParaRP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000" i="1" dirty="0">
              <a:solidFill>
                <a:schemeClr val="tx2">
                  <a:lumMod val="75000"/>
                </a:schemeClr>
              </a:solidFill>
              <a:latin typeface="+mj-lt"/>
              <a:ea typeface="Adobe Kaiti Std R" pitchFamily="18" charset="-128"/>
            </a:endParaRP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000" i="1" dirty="0">
              <a:solidFill>
                <a:schemeClr val="tx2">
                  <a:lumMod val="75000"/>
                </a:schemeClr>
              </a:solidFill>
              <a:latin typeface="+mj-lt"/>
              <a:ea typeface="Adobe Kaiti Std R" pitchFamily="18" charset="-128"/>
            </a:endParaRP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000" i="1" dirty="0">
              <a:solidFill>
                <a:schemeClr val="tx2">
                  <a:lumMod val="75000"/>
                </a:schemeClr>
              </a:solidFill>
              <a:latin typeface="+mj-lt"/>
              <a:ea typeface="Adobe Kaiti Std R" pitchFamily="18" charset="-128"/>
            </a:endParaRP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000" i="1" dirty="0">
              <a:solidFill>
                <a:schemeClr val="tx2">
                  <a:lumMod val="75000"/>
                </a:schemeClr>
              </a:solidFill>
              <a:latin typeface="+mj-lt"/>
              <a:ea typeface="Adobe Kaiti Std R" pitchFamily="18" charset="-128"/>
            </a:endParaRP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000" i="1" dirty="0">
              <a:solidFill>
                <a:schemeClr val="tx2">
                  <a:lumMod val="75000"/>
                </a:schemeClr>
              </a:solidFill>
              <a:latin typeface="+mj-lt"/>
              <a:ea typeface="Adobe Kaiti Std R" pitchFamily="18" charset="-128"/>
            </a:endParaRP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000" i="1" dirty="0">
              <a:solidFill>
                <a:schemeClr val="tx2">
                  <a:lumMod val="75000"/>
                </a:schemeClr>
              </a:solidFill>
              <a:latin typeface="+mj-lt"/>
              <a:ea typeface="Adobe Kaiti Std R" pitchFamily="18" charset="-128"/>
            </a:endParaRP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000" i="1" dirty="0">
              <a:solidFill>
                <a:schemeClr val="tx2">
                  <a:lumMod val="75000"/>
                </a:schemeClr>
              </a:solidFill>
              <a:latin typeface="+mj-lt"/>
              <a:ea typeface="Adobe Kaiti Std R" pitchFamily="18" charset="-128"/>
            </a:endParaRP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000" i="1" dirty="0">
              <a:solidFill>
                <a:schemeClr val="tx2">
                  <a:lumMod val="75000"/>
                </a:schemeClr>
              </a:solidFill>
              <a:latin typeface="+mj-lt"/>
              <a:ea typeface="Adobe Kaiti Std R" pitchFamily="18" charset="-128"/>
            </a:endParaRP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000" i="1" dirty="0">
                <a:solidFill>
                  <a:schemeClr val="tx2">
                    <a:lumMod val="75000"/>
                  </a:schemeClr>
                </a:solidFill>
                <a:latin typeface="+mj-lt"/>
                <a:ea typeface="Adobe Kaiti Std R" pitchFamily="18" charset="-128"/>
              </a:rPr>
              <a:t>2016 Sponsorship Opportunities</a:t>
            </a:r>
            <a:r>
              <a:rPr lang="en-US" sz="2000" i="1" dirty="0">
                <a:solidFill>
                  <a:srgbClr val="FF0000"/>
                </a:solidFill>
                <a:latin typeface="+mj-lt"/>
                <a:ea typeface="Adobe Kaiti Std R" pitchFamily="18" charset="-128"/>
              </a:rPr>
              <a:t> 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700" i="1" dirty="0">
                <a:solidFill>
                  <a:schemeClr val="tx2">
                    <a:lumMod val="75000"/>
                  </a:schemeClr>
                </a:solidFill>
                <a:latin typeface="+mj-lt"/>
                <a:ea typeface="Adobe Kaiti Std R" pitchFamily="18" charset="-128"/>
              </a:rPr>
              <a:t>February 18,, 2016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914400" y="2286000"/>
            <a:ext cx="74676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5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6037263"/>
            <a:ext cx="3048000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914400" y="1143000"/>
            <a:ext cx="7772400" cy="1470025"/>
          </a:xfrm>
        </p:spPr>
        <p:txBody>
          <a:bodyPr/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National Folk Festival – Greensboro (2015 - 2017)</a:t>
            </a:r>
            <a:br>
              <a:rPr lang="en-US" sz="4800" dirty="0"/>
            </a:br>
            <a:endParaRPr lang="en-US" sz="4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082" y="5887806"/>
            <a:ext cx="715718" cy="715718"/>
          </a:xfrm>
          <a:prstGeom prst="rect">
            <a:avLst/>
          </a:prstGeom>
        </p:spPr>
      </p:pic>
      <p:pic>
        <p:nvPicPr>
          <p:cNvPr id="7" name="Picture 6" descr="J:\LOGOS\Logos\City of Greensboro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5947386"/>
            <a:ext cx="529217" cy="670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C:\Users\ksmith\Desktop\logo-new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8679" y="6080886"/>
            <a:ext cx="1248921" cy="403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C:\Users\ksmith\Desktop\action-greensboro-logo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946" y="6071132"/>
            <a:ext cx="1533454" cy="349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58738" y="2489725"/>
            <a:ext cx="2378924" cy="261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3329446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6419"/>
            <a:ext cx="8229600" cy="1249362"/>
          </a:xfrm>
        </p:spPr>
        <p:txBody>
          <a:bodyPr/>
          <a:lstStyle/>
          <a:p>
            <a:pPr algn="l"/>
            <a:r>
              <a:rPr lang="en-US" sz="2000" b="1" dirty="0">
                <a:ea typeface="Adobe Kaiti Std R" pitchFamily="18" charset="-128"/>
              </a:rPr>
              <a:t>National Folk Festival </a:t>
            </a:r>
            <a:br>
              <a:rPr lang="en-US" sz="2000" b="1" dirty="0">
                <a:ea typeface="Adobe Kaiti Std R" pitchFamily="18" charset="-128"/>
              </a:rPr>
            </a:br>
            <a:r>
              <a:rPr lang="en-US" sz="2000" dirty="0">
                <a:ea typeface="Adobe Kaiti Std R" pitchFamily="18" charset="-128"/>
              </a:rPr>
              <a:t>Greensboro, North Carolina – September 9, 10 &amp; 11, 2016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ea typeface="Adobe Kaiti Std R" pitchFamily="18" charset="-128"/>
              </a:rPr>
              <a:t>Why Greensboro? Why North Carolina?</a:t>
            </a:r>
            <a:endParaRPr lang="en-US" sz="1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7162800" cy="4191000"/>
          </a:xfrm>
        </p:spPr>
        <p:txBody>
          <a:bodyPr/>
          <a:lstStyle/>
          <a:p>
            <a:r>
              <a:rPr lang="en-US" sz="1800" dirty="0"/>
              <a:t>Greensboro was selected in 2014 to host the National for three years as a result of a nationwide competitive process involving 32 cities; the selection committee noted Greensboro’s:</a:t>
            </a:r>
          </a:p>
          <a:p>
            <a:pPr lvl="1"/>
            <a:r>
              <a:rPr lang="en-US" sz="1800" dirty="0"/>
              <a:t>“Amazing community spirit,” and</a:t>
            </a:r>
          </a:p>
          <a:p>
            <a:pPr lvl="1"/>
            <a:r>
              <a:rPr lang="en-US" sz="1800" dirty="0"/>
              <a:t>“The kind of energy and enthusiasm that will make for a successful event”</a:t>
            </a:r>
          </a:p>
          <a:p>
            <a:r>
              <a:rPr lang="en-US" sz="1800" dirty="0"/>
              <a:t>The Festival weaves a multicultural tapestry representing North Carolina and reflecting our state’s unique and evolving character</a:t>
            </a:r>
          </a:p>
          <a:p>
            <a:pPr lvl="1"/>
            <a:r>
              <a:rPr lang="en-US" sz="1800" dirty="0"/>
              <a:t>Highlighting long-standing traditions</a:t>
            </a:r>
          </a:p>
          <a:p>
            <a:pPr lvl="1"/>
            <a:r>
              <a:rPr lang="en-US" sz="1800" dirty="0"/>
              <a:t>Spotlighting the heritage and culture of new immigrant groups</a:t>
            </a:r>
          </a:p>
          <a:p>
            <a:r>
              <a:rPr lang="en-US" sz="1800" dirty="0"/>
              <a:t>Greensboro’s unique history is presented through a “Fabric of Freedom” lens, celebrating the City’s unique place in Americans’ quest for freedom over the past three centuries</a:t>
            </a:r>
          </a:p>
          <a:p>
            <a:endParaRPr lang="en-US" sz="1800" dirty="0"/>
          </a:p>
          <a:p>
            <a:endParaRPr lang="en-US" sz="1600" dirty="0"/>
          </a:p>
          <a:p>
            <a:pPr marL="0" indent="0" algn="ctr">
              <a:buNone/>
            </a:pPr>
            <a:endParaRPr lang="en-US" sz="14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1026" name="Picture 2" descr="J:\National Folk Festival\Marketing and Communications\Logos\NFF\NFF LOGO FINAL FILES\NFF LOGO FINAL FILES\RGB\NEW National_Folk_Festival_Stacked_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04800"/>
            <a:ext cx="1221268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152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6419"/>
            <a:ext cx="8229600" cy="1249362"/>
          </a:xfrm>
        </p:spPr>
        <p:txBody>
          <a:bodyPr/>
          <a:lstStyle/>
          <a:p>
            <a:pPr algn="l"/>
            <a:r>
              <a:rPr lang="en-US" sz="2000" b="1" dirty="0">
                <a:ea typeface="Adobe Kaiti Std R" pitchFamily="18" charset="-128"/>
              </a:rPr>
              <a:t>National Folk Festival </a:t>
            </a:r>
            <a:br>
              <a:rPr lang="en-US" sz="2000" b="1" dirty="0">
                <a:ea typeface="Adobe Kaiti Std R" pitchFamily="18" charset="-128"/>
              </a:rPr>
            </a:br>
            <a:r>
              <a:rPr lang="en-US" sz="2000" dirty="0">
                <a:ea typeface="Adobe Kaiti Std R" pitchFamily="18" charset="-128"/>
              </a:rPr>
              <a:t>Greensboro, North Carolina – September 9, 10 &amp; 11, 2016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ea typeface="Adobe Kaiti Std R" pitchFamily="18" charset="-128"/>
              </a:rPr>
              <a:t>Economic Impact and Demographics</a:t>
            </a:r>
            <a:endParaRPr lang="en-US" sz="1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7429500" cy="4419600"/>
          </a:xfrm>
        </p:spPr>
        <p:txBody>
          <a:bodyPr/>
          <a:lstStyle/>
          <a:p>
            <a:r>
              <a:rPr lang="en-US" sz="1800" dirty="0"/>
              <a:t>Annual local economic impact of $15 to $30 million each year</a:t>
            </a:r>
          </a:p>
          <a:p>
            <a:r>
              <a:rPr lang="en-US" sz="1800" dirty="0"/>
              <a:t>The Festival historically draws as many as 175,000 attendees by the third year of its residency</a:t>
            </a:r>
          </a:p>
          <a:p>
            <a:pPr lvl="1"/>
            <a:r>
              <a:rPr lang="en-US" sz="1800" dirty="0"/>
              <a:t>In Richmond, Virginia, which hosted the National Folk Festival from 2005 through 2007 and continues to host a legacy festival:</a:t>
            </a:r>
          </a:p>
          <a:p>
            <a:pPr lvl="2"/>
            <a:r>
              <a:rPr lang="en-US" sz="1800" dirty="0"/>
              <a:t>96% of Festival attendees live within 100 miles</a:t>
            </a:r>
          </a:p>
          <a:p>
            <a:pPr lvl="2"/>
            <a:r>
              <a:rPr lang="en-US" sz="1800" dirty="0"/>
              <a:t>Mean Annual Household Income is $88,000</a:t>
            </a:r>
          </a:p>
          <a:p>
            <a:r>
              <a:rPr lang="en-US" sz="1800" dirty="0"/>
              <a:t>The Festival lays the groundwork for a continuing and permanent </a:t>
            </a:r>
            <a:r>
              <a:rPr lang="en-US" sz="1800" b="1" dirty="0"/>
              <a:t>North Carolina Folk Festival</a:t>
            </a:r>
            <a:r>
              <a:rPr lang="en-US" sz="1800" dirty="0"/>
              <a:t>, beginning in 2018 (after the “National” moves on)</a:t>
            </a:r>
          </a:p>
          <a:p>
            <a:r>
              <a:rPr lang="en-US" sz="1800" dirty="0"/>
              <a:t>Collaboration is key: The National Folk Festival in Greensboro is a team effort led by </a:t>
            </a:r>
            <a:r>
              <a:rPr lang="en-US" sz="1800" dirty="0" err="1"/>
              <a:t>ArtsGreensboro</a:t>
            </a:r>
            <a:r>
              <a:rPr lang="en-US" sz="1800" dirty="0"/>
              <a:t> in cooperation with the City of Greensboro, the Convention and Visitors Bureau, Action Greensboro and its supporting foundations, the North Carolina Arts Council, Guilford County, Downtown Greensboro Inc., and other champions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</p:txBody>
      </p:sp>
      <p:pic>
        <p:nvPicPr>
          <p:cNvPr id="1026" name="Picture 2" descr="J:\National Folk Festival\Marketing and Communications\Logos\NFF\NFF LOGO FINAL FILES\NFF LOGO FINAL FILES\RGB\NEW National_Folk_Festival_Stacked_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04800"/>
            <a:ext cx="1221268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3577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6419"/>
            <a:ext cx="8229600" cy="1249362"/>
          </a:xfrm>
        </p:spPr>
        <p:txBody>
          <a:bodyPr/>
          <a:lstStyle/>
          <a:p>
            <a:pPr algn="l"/>
            <a:r>
              <a:rPr lang="en-US" sz="2000" b="1" dirty="0">
                <a:ea typeface="Adobe Kaiti Std R" pitchFamily="18" charset="-128"/>
              </a:rPr>
              <a:t>National Folk Festival </a:t>
            </a:r>
            <a:br>
              <a:rPr lang="en-US" sz="2000" b="1" dirty="0">
                <a:ea typeface="Adobe Kaiti Std R" pitchFamily="18" charset="-128"/>
              </a:rPr>
            </a:br>
            <a:r>
              <a:rPr lang="en-US" sz="2000" dirty="0">
                <a:ea typeface="Adobe Kaiti Std R" pitchFamily="18" charset="-128"/>
              </a:rPr>
              <a:t>Greensboro, North Carolina – September 9, 10 &amp; 11, 2016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ea typeface="Adobe Kaiti Std R" pitchFamily="18" charset="-128"/>
              </a:rPr>
              <a:t>Results from 2015 National Folk Festival in Greensboro</a:t>
            </a:r>
            <a:endParaRPr lang="en-US" sz="1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7429500" cy="4419600"/>
          </a:xfrm>
        </p:spPr>
        <p:txBody>
          <a:bodyPr/>
          <a:lstStyle/>
          <a:p>
            <a:r>
              <a:rPr lang="en-US" sz="1800" dirty="0"/>
              <a:t>Estimated attendance: More than 102,000 people</a:t>
            </a:r>
          </a:p>
          <a:p>
            <a:r>
              <a:rPr lang="en-US" sz="1800" dirty="0"/>
              <a:t>According to the National Council for the Traditional Arts, the organization that owns the National Folk Festival, Greensboro’s was the most diverse audience in the Festival’s 75-year history</a:t>
            </a:r>
          </a:p>
          <a:p>
            <a:r>
              <a:rPr lang="en-US" sz="1800" dirty="0"/>
              <a:t>Employed a range of social media (Twitter, </a:t>
            </a:r>
            <a:r>
              <a:rPr lang="en-US" sz="1800" dirty="0" err="1"/>
              <a:t>Instagram</a:t>
            </a:r>
            <a:r>
              <a:rPr lang="en-US" sz="1800" dirty="0"/>
              <a:t>, Facebook) and traditional channels (TV, radio, newspaper, e-mail) to build awareness; also created mobile app</a:t>
            </a:r>
          </a:p>
          <a:p>
            <a:r>
              <a:rPr lang="en-US" sz="1800" dirty="0"/>
              <a:t>Attendee survey: </a:t>
            </a:r>
          </a:p>
          <a:p>
            <a:pPr lvl="1"/>
            <a:r>
              <a:rPr lang="en-US" sz="1800" dirty="0"/>
              <a:t>98% said, “I am likely to return to the Festival in 2016”</a:t>
            </a:r>
          </a:p>
          <a:p>
            <a:pPr lvl="1"/>
            <a:r>
              <a:rPr lang="en-US" sz="1800" dirty="0"/>
              <a:t>25% were from out of town</a:t>
            </a:r>
          </a:p>
          <a:p>
            <a:pPr lvl="1"/>
            <a:r>
              <a:rPr lang="en-US" sz="1800" dirty="0"/>
              <a:t>81% had at least a college degree</a:t>
            </a:r>
          </a:p>
          <a:p>
            <a:pPr lvl="1"/>
            <a:r>
              <a:rPr lang="en-US" sz="1800" dirty="0"/>
              <a:t>Age of attendees evenly distributed (18-34: 24%; 35-44 19%; 45-54: 21%; 55-64: 24%; 65+: 12%) </a:t>
            </a:r>
          </a:p>
          <a:p>
            <a:endParaRPr lang="en-US" sz="1800" dirty="0"/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</p:txBody>
      </p:sp>
      <p:pic>
        <p:nvPicPr>
          <p:cNvPr id="1026" name="Picture 2" descr="J:\National Folk Festival\Marketing and Communications\Logos\NFF\NFF LOGO FINAL FILES\NFF LOGO FINAL FILES\RGB\NEW National_Folk_Festival_Stacked_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04800"/>
            <a:ext cx="1221268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3698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6419"/>
            <a:ext cx="8229600" cy="1249362"/>
          </a:xfrm>
        </p:spPr>
        <p:txBody>
          <a:bodyPr/>
          <a:lstStyle/>
          <a:p>
            <a:pPr algn="l"/>
            <a:r>
              <a:rPr lang="en-US" sz="2000" b="1" dirty="0">
                <a:ea typeface="Adobe Kaiti Std R" pitchFamily="18" charset="-128"/>
              </a:rPr>
              <a:t>National Folk Festival – </a:t>
            </a:r>
            <a: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  <a:t>Sponsorship Opportunities* 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2000" dirty="0">
                <a:ea typeface="Adobe Kaiti Std R" pitchFamily="18" charset="-128"/>
              </a:rPr>
              <a:t>Greensboro, North Carolina – September 9, 10 &amp; 11, 2016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ea typeface="Adobe Kaiti Std R" pitchFamily="18" charset="-128"/>
              </a:rPr>
              <a:t>City Stage Sponsorship – $100,000</a:t>
            </a:r>
            <a:endParaRPr lang="en-US" sz="1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7429500" cy="44196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The City Stage is the heart of the National Folk Festival. </a:t>
            </a:r>
          </a:p>
          <a:p>
            <a:r>
              <a:rPr lang="en-US" sz="1800" dirty="0"/>
              <a:t>Company name/logo featured on City Stage (together with media partners)</a:t>
            </a:r>
          </a:p>
          <a:p>
            <a:r>
              <a:rPr lang="en-US" sz="1800" dirty="0"/>
              <a:t>Company name/logo featured at City Stage’s special VIP viewing area</a:t>
            </a:r>
          </a:p>
          <a:p>
            <a:r>
              <a:rPr lang="en-US" sz="1800" dirty="0">
                <a:solidFill>
                  <a:srgbClr val="000000"/>
                </a:solidFill>
              </a:rPr>
              <a:t>Company name/logo </a:t>
            </a:r>
            <a:r>
              <a:rPr lang="en-US" sz="1800" dirty="0"/>
              <a:t>included in newspaper ads/promo materials, including brochures, pocket guide, and Festival program guide</a:t>
            </a:r>
          </a:p>
          <a:p>
            <a:r>
              <a:rPr lang="en-US" sz="1800" dirty="0"/>
              <a:t>Company may have on-stage presence; sponsor will be recognized in all announcements from the stage; prominent banner/signage recognition</a:t>
            </a:r>
          </a:p>
          <a:p>
            <a:r>
              <a:rPr lang="en-US" sz="1800" dirty="0"/>
              <a:t>Promotional area at Festival (10’ x 10’)</a:t>
            </a:r>
          </a:p>
          <a:p>
            <a:r>
              <a:rPr lang="en-US" sz="1800" dirty="0"/>
              <a:t>Complimentary passes for VIP reception and parking</a:t>
            </a:r>
          </a:p>
          <a:p>
            <a:r>
              <a:rPr lang="en-US" sz="1800" dirty="0"/>
              <a:t>Logo on National Folk Festival website linked to company website</a:t>
            </a:r>
          </a:p>
          <a:p>
            <a:r>
              <a:rPr lang="en-US" sz="1800" dirty="0"/>
              <a:t>Volunteer opportunities for employees</a:t>
            </a:r>
          </a:p>
          <a:p>
            <a:pPr marL="0" indent="0">
              <a:buNone/>
            </a:pPr>
            <a:endParaRPr lang="en-US" sz="1600" dirty="0"/>
          </a:p>
          <a:p>
            <a:pPr marL="0" indent="0" algn="ctr">
              <a:buNone/>
            </a:pPr>
            <a:r>
              <a:rPr lang="en-US" sz="1200" i="1" dirty="0">
                <a:solidFill>
                  <a:srgbClr val="3366FF"/>
                </a:solidFill>
              </a:rPr>
              <a:t>*Two-year commitments will be afforded special consideration</a:t>
            </a:r>
          </a:p>
          <a:p>
            <a:pPr marL="0" indent="0" algn="ctr">
              <a:buNone/>
            </a:pPr>
            <a:endParaRPr lang="en-US" sz="14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1026" name="Picture 2" descr="J:\National Folk Festival\Marketing and Communications\Logos\NFF\NFF LOGO FINAL FILES\NFF LOGO FINAL FILES\RGB\NEW National_Folk_Festival_Stacked_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04800"/>
            <a:ext cx="1221268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418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6419"/>
            <a:ext cx="8229600" cy="1249362"/>
          </a:xfrm>
        </p:spPr>
        <p:txBody>
          <a:bodyPr/>
          <a:lstStyle/>
          <a:p>
            <a:pPr algn="l"/>
            <a:r>
              <a:rPr lang="en-US" sz="2000" b="1" dirty="0">
                <a:ea typeface="Adobe Kaiti Std R" pitchFamily="18" charset="-128"/>
              </a:rPr>
              <a:t>National Folk Festival – </a:t>
            </a:r>
            <a: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  <a:t>Sponsorship Opportunities* 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2000" dirty="0">
                <a:ea typeface="Adobe Kaiti Std R" pitchFamily="18" charset="-128"/>
              </a:rPr>
              <a:t>Greensboro, North Carolina – September 9,  10 &amp; 11, 2016</a:t>
            </a:r>
            <a:br>
              <a:rPr lang="en-US" sz="2000" dirty="0">
                <a:ea typeface="Adobe Kaiti Std R" pitchFamily="18" charset="-128"/>
              </a:rPr>
            </a:b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ea typeface="Adobe Kaiti Std R" pitchFamily="18" charset="-128"/>
              </a:rPr>
              <a:t>Dance Pavilion Sponsorship – $100,000</a:t>
            </a:r>
            <a:endParaRPr lang="en-US" sz="1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7429500" cy="41910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The Dance Pavilion is one of the most popular Festival locations. With non-stop participatory dancing all weekend long, this covered venue features a huge dance floor and covered seating.</a:t>
            </a:r>
          </a:p>
          <a:p>
            <a:r>
              <a:rPr lang="en-US" sz="1800" dirty="0"/>
              <a:t>Company name/logo featured prominently throughout Dance Pavilion and on stage (together with media partners)</a:t>
            </a:r>
          </a:p>
          <a:p>
            <a:r>
              <a:rPr lang="en-US" sz="1800" dirty="0">
                <a:solidFill>
                  <a:srgbClr val="000000"/>
                </a:solidFill>
              </a:rPr>
              <a:t>Company name/logo </a:t>
            </a:r>
            <a:r>
              <a:rPr lang="en-US" sz="1800" dirty="0"/>
              <a:t>included in ads/promo materials, including brochures, pocket guide, and Festival program guide </a:t>
            </a:r>
          </a:p>
          <a:p>
            <a:r>
              <a:rPr lang="en-US" sz="1800" dirty="0"/>
              <a:t>Company may have on-stage presence; sponsor will be recognized in all announcements from the stage; prominent banner/signage recognition</a:t>
            </a:r>
          </a:p>
          <a:p>
            <a:r>
              <a:rPr lang="en-US" sz="1800" dirty="0"/>
              <a:t>Promotional area at Festival (10’ x 10’)</a:t>
            </a:r>
          </a:p>
          <a:p>
            <a:r>
              <a:rPr lang="en-US" sz="1800" dirty="0"/>
              <a:t>Complimentary passes for VIP reception and parking</a:t>
            </a:r>
          </a:p>
          <a:p>
            <a:r>
              <a:rPr lang="en-US" sz="1800" dirty="0"/>
              <a:t>Logo on National Folk Festival website linked to company site</a:t>
            </a:r>
          </a:p>
          <a:p>
            <a:r>
              <a:rPr lang="en-US" sz="1800" dirty="0"/>
              <a:t>Volunteer opportunities for employees</a:t>
            </a:r>
          </a:p>
          <a:p>
            <a:pPr marL="0" indent="0">
              <a:buNone/>
            </a:pPr>
            <a:endParaRPr lang="en-US" sz="1600" dirty="0"/>
          </a:p>
          <a:p>
            <a:pPr marL="0" indent="0" algn="ctr">
              <a:buNone/>
            </a:pPr>
            <a:r>
              <a:rPr lang="en-US" sz="1200" i="1" dirty="0">
                <a:solidFill>
                  <a:srgbClr val="3366FF"/>
                </a:solidFill>
              </a:rPr>
              <a:t>*Two-year commitments will be afforded special consideration</a:t>
            </a:r>
          </a:p>
          <a:p>
            <a:pPr marL="0" indent="0" algn="ctr">
              <a:buNone/>
            </a:pPr>
            <a:endParaRPr lang="en-US" sz="14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1026" name="Picture 2" descr="J:\National Folk Festival\Marketing and Communications\Logos\NFF\NFF LOGO FINAL FILES\NFF LOGO FINAL FILES\RGB\NEW National_Folk_Festival_Stacked_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04800"/>
            <a:ext cx="1221268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2932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6419"/>
            <a:ext cx="8229600" cy="1249362"/>
          </a:xfrm>
        </p:spPr>
        <p:txBody>
          <a:bodyPr/>
          <a:lstStyle/>
          <a:p>
            <a:pPr algn="l"/>
            <a:r>
              <a:rPr lang="en-US" sz="2000" b="1" dirty="0">
                <a:ea typeface="Adobe Kaiti Std R" pitchFamily="18" charset="-128"/>
              </a:rPr>
              <a:t>National Folk Festival – </a:t>
            </a:r>
            <a: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  <a:t>Sponsorship Opportunities* 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2000" dirty="0">
                <a:ea typeface="Adobe Kaiti Std R" pitchFamily="18" charset="-128"/>
              </a:rPr>
              <a:t>Greensboro, North Carolina – September 9, 10 &amp; 11, 2016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ea typeface="Adobe Kaiti Std R" pitchFamily="18" charset="-128"/>
              </a:rPr>
              <a:t>Stage Sponsorships – $50,000 – $100,000 </a:t>
            </a: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ea typeface="Adobe Kaiti Std R" pitchFamily="18" charset="-128"/>
              </a:rPr>
              <a:t>(two sold; one available)</a:t>
            </a:r>
            <a:endParaRPr lang="en-US" sz="1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7429500" cy="44196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The three signature stages are the centerpieces of the National Folk Festival. A “tented” stage ($50,000) is still available.</a:t>
            </a:r>
          </a:p>
          <a:p>
            <a:r>
              <a:rPr lang="en-US" sz="1800" dirty="0"/>
              <a:t>Company name/logo featured on one signature stage (together with media partners) </a:t>
            </a:r>
          </a:p>
          <a:p>
            <a:r>
              <a:rPr lang="en-US" sz="1800" dirty="0">
                <a:solidFill>
                  <a:srgbClr val="000000"/>
                </a:solidFill>
              </a:rPr>
              <a:t>Company name/logo </a:t>
            </a:r>
            <a:r>
              <a:rPr lang="en-US" sz="1800" dirty="0"/>
              <a:t>included in newspaper ads/promo materials, including brochures, pocket guide, and Festival program guide</a:t>
            </a:r>
          </a:p>
          <a:p>
            <a:r>
              <a:rPr lang="en-US" sz="1800" dirty="0"/>
              <a:t>Company may have on-stage presence; sponsor will be recognized in all announcements from the stage; prominent banner/signage recognition</a:t>
            </a:r>
          </a:p>
          <a:p>
            <a:r>
              <a:rPr lang="en-US" sz="1800" dirty="0"/>
              <a:t>Promotional area at Festival (10’ x 10’)</a:t>
            </a:r>
          </a:p>
          <a:p>
            <a:r>
              <a:rPr lang="en-US" sz="1800" dirty="0"/>
              <a:t>Complimentary passes for VIP reception and parking</a:t>
            </a:r>
          </a:p>
          <a:p>
            <a:r>
              <a:rPr lang="en-US" sz="1800" dirty="0"/>
              <a:t>Logo on National Folk Festival website linked to company website</a:t>
            </a:r>
          </a:p>
          <a:p>
            <a:r>
              <a:rPr lang="en-US" sz="1800" dirty="0"/>
              <a:t>Volunteer opportunities for employees</a:t>
            </a:r>
          </a:p>
          <a:p>
            <a:pPr marL="0" indent="0">
              <a:buNone/>
            </a:pPr>
            <a:endParaRPr lang="en-US" sz="1600" dirty="0"/>
          </a:p>
          <a:p>
            <a:pPr marL="0" indent="0" algn="ctr">
              <a:buNone/>
            </a:pPr>
            <a:r>
              <a:rPr lang="en-US" sz="1200" i="1" dirty="0">
                <a:solidFill>
                  <a:srgbClr val="3366FF"/>
                </a:solidFill>
              </a:rPr>
              <a:t>*Two-year commitments will be afforded special consideration</a:t>
            </a:r>
          </a:p>
          <a:p>
            <a:pPr marL="0" indent="0" algn="ctr">
              <a:buNone/>
            </a:pPr>
            <a:endParaRPr lang="en-US" sz="14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1026" name="Picture 2" descr="J:\National Folk Festival\Marketing and Communications\Logos\NFF\NFF LOGO FINAL FILES\NFF LOGO FINAL FILES\RGB\NEW National_Folk_Festival_Stacked_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04800"/>
            <a:ext cx="1221268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7279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6419"/>
            <a:ext cx="8229600" cy="1249362"/>
          </a:xfrm>
        </p:spPr>
        <p:txBody>
          <a:bodyPr/>
          <a:lstStyle/>
          <a:p>
            <a:pPr algn="l"/>
            <a:r>
              <a:rPr lang="en-US" sz="2000" b="1" dirty="0">
                <a:ea typeface="Adobe Kaiti Std R" pitchFamily="18" charset="-128"/>
              </a:rPr>
              <a:t>National Folk Festival – </a:t>
            </a:r>
            <a: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  <a:t>Sponsorship Opportunities* 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2000" dirty="0">
                <a:ea typeface="Adobe Kaiti Std R" pitchFamily="18" charset="-128"/>
              </a:rPr>
              <a:t>Greensboro, North Carolina – September 9, 10 &amp; 11, 2016</a:t>
            </a:r>
            <a:br>
              <a:rPr lang="en-US" sz="2000" dirty="0">
                <a:ea typeface="Adobe Kaiti Std R" pitchFamily="18" charset="-128"/>
              </a:rPr>
            </a:b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ea typeface="Adobe Kaiti Std R" pitchFamily="18" charset="-128"/>
              </a:rPr>
              <a:t>Fabric of Freedom – The Greensboro Story 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ea typeface="Adobe Kaiti Std R" pitchFamily="18" charset="-128"/>
              </a:rPr>
              <a:t>Sponsor: $50,000 </a:t>
            </a: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ea typeface="Adobe Kaiti Std R" pitchFamily="18" charset="-128"/>
              </a:rPr>
              <a:t>(2 available)</a:t>
            </a:r>
            <a:endParaRPr lang="en-US" sz="1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7429500" cy="44196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From its pacifist Quaker roots to the birth of the Sit-In Movement, Greensboro has served as a crucible in the pursuit of freedom. Partially funded by an NEA grant, the </a:t>
            </a:r>
            <a:r>
              <a:rPr lang="en-US" sz="1800" i="1" dirty="0"/>
              <a:t>Fabric of Freedom </a:t>
            </a:r>
            <a:r>
              <a:rPr lang="en-US" sz="1800" dirty="0"/>
              <a:t>will engender local pride and help other communities discover their own truly distinct character and sense of place. </a:t>
            </a:r>
            <a:r>
              <a:rPr lang="en-US" sz="1800" i="1" dirty="0"/>
              <a:t>Fabric of Freedom </a:t>
            </a:r>
            <a:r>
              <a:rPr lang="en-US" sz="1800" dirty="0"/>
              <a:t>events are scheduled on various stages throughout Festival.</a:t>
            </a:r>
          </a:p>
          <a:p>
            <a:r>
              <a:rPr lang="en-US" sz="1800" dirty="0"/>
              <a:t>Company name/logo featured in ads/promo materials, including brochures, pocket guide, and Festival program guide </a:t>
            </a:r>
          </a:p>
          <a:p>
            <a:r>
              <a:rPr lang="en-US" sz="1800" dirty="0"/>
              <a:t>Company may have on-stage presence for </a:t>
            </a:r>
            <a:r>
              <a:rPr lang="en-US" sz="1800" i="1" dirty="0"/>
              <a:t>Fabric of Freedom </a:t>
            </a:r>
            <a:r>
              <a:rPr lang="en-US" sz="1800" dirty="0"/>
              <a:t>performances and events; sponsor will be recognized in all </a:t>
            </a:r>
            <a:r>
              <a:rPr lang="en-US" sz="1800" i="1" dirty="0"/>
              <a:t>Fabric of Freedom </a:t>
            </a:r>
            <a:r>
              <a:rPr lang="en-US" sz="1800" dirty="0"/>
              <a:t>announcements; prominent banner/signage recognition</a:t>
            </a:r>
          </a:p>
          <a:p>
            <a:r>
              <a:rPr lang="en-US" sz="1800" dirty="0"/>
              <a:t>Promotional area at Festival (10’ x 10’)</a:t>
            </a:r>
          </a:p>
          <a:p>
            <a:r>
              <a:rPr lang="en-US" sz="1800" dirty="0"/>
              <a:t>Complimentary passes for VIP reception and parking</a:t>
            </a:r>
          </a:p>
          <a:p>
            <a:r>
              <a:rPr lang="en-US" sz="1800" dirty="0"/>
              <a:t>Logo on National Folk Festival website linked to company site</a:t>
            </a:r>
          </a:p>
          <a:p>
            <a:r>
              <a:rPr lang="en-US" sz="1800" dirty="0"/>
              <a:t>Volunteer opportunities for employees</a:t>
            </a:r>
          </a:p>
          <a:p>
            <a:pPr marL="0" indent="0">
              <a:buNone/>
            </a:pPr>
            <a:endParaRPr lang="en-US" sz="1600" dirty="0"/>
          </a:p>
          <a:p>
            <a:pPr marL="0" indent="0" algn="ctr">
              <a:buNone/>
            </a:pPr>
            <a:r>
              <a:rPr lang="en-US" sz="1200" i="1" dirty="0">
                <a:solidFill>
                  <a:srgbClr val="3366FF"/>
                </a:solidFill>
              </a:rPr>
              <a:t>*Two-year commitments will be afforded special consideration</a:t>
            </a:r>
          </a:p>
          <a:p>
            <a:pPr marL="0" indent="0" algn="ctr">
              <a:buNone/>
            </a:pPr>
            <a:endParaRPr lang="en-US" sz="14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1026" name="Picture 2" descr="J:\National Folk Festival\Marketing and Communications\Logos\NFF\NFF LOGO FINAL FILES\NFF LOGO FINAL FILES\RGB\NEW National_Folk_Festival_Stacked_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04800"/>
            <a:ext cx="1221268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3090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6419"/>
            <a:ext cx="8229600" cy="1249362"/>
          </a:xfrm>
        </p:spPr>
        <p:txBody>
          <a:bodyPr/>
          <a:lstStyle/>
          <a:p>
            <a:pPr algn="l"/>
            <a:r>
              <a:rPr lang="en-US" sz="2000" b="1" dirty="0">
                <a:ea typeface="Adobe Kaiti Std R" pitchFamily="18" charset="-128"/>
              </a:rPr>
              <a:t>National Folk Festival – </a:t>
            </a:r>
            <a: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  <a:t>Co-sponsorship Opportunities* 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2000" dirty="0">
                <a:ea typeface="Adobe Kaiti Std R" pitchFamily="18" charset="-128"/>
              </a:rPr>
              <a:t>Greensboro, North Carolina – September 9, 10 &amp; 11, 2016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ea typeface="Adobe Kaiti Std R" pitchFamily="18" charset="-128"/>
              </a:rPr>
              <a:t>North Carolina </a:t>
            </a:r>
            <a:r>
              <a:rPr lang="en-US" sz="1800" dirty="0" err="1">
                <a:solidFill>
                  <a:schemeClr val="tx1">
                    <a:lumMod val="50000"/>
                    <a:lumOff val="50000"/>
                  </a:schemeClr>
                </a:solidFill>
                <a:ea typeface="Adobe Kaiti Std R" pitchFamily="18" charset="-128"/>
              </a:rPr>
              <a:t>Folklife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ea typeface="Adobe Kaiti Std R" pitchFamily="18" charset="-128"/>
              </a:rPr>
              <a:t> Area – $50,000</a:t>
            </a:r>
            <a:endParaRPr lang="en-US" sz="1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7429500" cy="41910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The North Carolina </a:t>
            </a:r>
            <a:r>
              <a:rPr lang="en-US" sz="1800" dirty="0" err="1"/>
              <a:t>Folklife</a:t>
            </a:r>
            <a:r>
              <a:rPr lang="en-US" sz="1800" dirty="0"/>
              <a:t> Area celebrates the culture and heritage of our state.</a:t>
            </a:r>
          </a:p>
          <a:p>
            <a:r>
              <a:rPr lang="en-US" sz="1800" dirty="0"/>
              <a:t>Company name/logo featured throughout North Carolina </a:t>
            </a:r>
            <a:r>
              <a:rPr lang="en-US" sz="1800" dirty="0" err="1"/>
              <a:t>Folklife</a:t>
            </a:r>
            <a:r>
              <a:rPr lang="en-US" sz="1800" dirty="0"/>
              <a:t> Area (together with media partners)</a:t>
            </a:r>
          </a:p>
          <a:p>
            <a:r>
              <a:rPr lang="en-US" sz="1800" dirty="0">
                <a:solidFill>
                  <a:srgbClr val="000000"/>
                </a:solidFill>
              </a:rPr>
              <a:t>Company name/logo </a:t>
            </a:r>
            <a:r>
              <a:rPr lang="en-US" sz="1800" dirty="0"/>
              <a:t>included in ads/promo materials, including brochures, pocket guide, and Festival program guide</a:t>
            </a:r>
          </a:p>
          <a:p>
            <a:r>
              <a:rPr lang="en-US" sz="1800" dirty="0"/>
              <a:t>Company may have </a:t>
            </a:r>
            <a:r>
              <a:rPr lang="en-US" sz="1800" dirty="0" err="1"/>
              <a:t>Folklife</a:t>
            </a:r>
            <a:r>
              <a:rPr lang="en-US" sz="1800" dirty="0"/>
              <a:t> Area presence; sponsor will be recognized in all announcements in the </a:t>
            </a:r>
            <a:r>
              <a:rPr lang="en-US" sz="1800" dirty="0" err="1"/>
              <a:t>Folklife</a:t>
            </a:r>
            <a:r>
              <a:rPr lang="en-US" sz="1800" dirty="0"/>
              <a:t> Area; prominent banner/signage recognition</a:t>
            </a:r>
          </a:p>
          <a:p>
            <a:r>
              <a:rPr lang="en-US" sz="1800" dirty="0"/>
              <a:t>Promotional area at Festival (10’ x 10’)</a:t>
            </a:r>
          </a:p>
          <a:p>
            <a:r>
              <a:rPr lang="en-US" sz="1800" dirty="0"/>
              <a:t>Complimentary passes for VIP reception and parking</a:t>
            </a:r>
          </a:p>
          <a:p>
            <a:r>
              <a:rPr lang="en-US" sz="1800" dirty="0"/>
              <a:t>Logo on National Folk Festival website linked to company site</a:t>
            </a:r>
          </a:p>
          <a:p>
            <a:r>
              <a:rPr lang="en-US" sz="1800" dirty="0"/>
              <a:t>Volunteer opportunities for employees</a:t>
            </a:r>
          </a:p>
          <a:p>
            <a:pPr marL="0" indent="0">
              <a:buNone/>
            </a:pPr>
            <a:endParaRPr lang="en-US" sz="1600" dirty="0"/>
          </a:p>
          <a:p>
            <a:pPr marL="0" indent="0" algn="ctr">
              <a:buNone/>
            </a:pPr>
            <a:r>
              <a:rPr lang="en-US" sz="1200" i="1" dirty="0">
                <a:solidFill>
                  <a:srgbClr val="3366FF"/>
                </a:solidFill>
              </a:rPr>
              <a:t>*Two-year commitments will be afforded special consideration</a:t>
            </a:r>
          </a:p>
          <a:p>
            <a:pPr marL="0" indent="0" algn="ctr">
              <a:buNone/>
            </a:pPr>
            <a:endParaRPr lang="en-US" sz="14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1026" name="Picture 2" descr="J:\National Folk Festival\Marketing and Communications\Logos\NFF\NFF LOGO FINAL FILES\NFF LOGO FINAL FILES\RGB\NEW National_Folk_Festival_Stacked_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04800"/>
            <a:ext cx="1221268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929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6419"/>
            <a:ext cx="8229600" cy="1249362"/>
          </a:xfrm>
        </p:spPr>
        <p:txBody>
          <a:bodyPr/>
          <a:lstStyle/>
          <a:p>
            <a:pPr algn="l"/>
            <a:r>
              <a:rPr lang="en-US" sz="2000" b="1" dirty="0">
                <a:ea typeface="Adobe Kaiti Std R" pitchFamily="18" charset="-128"/>
              </a:rPr>
              <a:t>National Folk Festival – </a:t>
            </a:r>
            <a: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  <a:t>Co-sponsorship Opportunities* 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2000" dirty="0">
                <a:ea typeface="Adobe Kaiti Std R" pitchFamily="18" charset="-128"/>
              </a:rPr>
              <a:t>Greensboro, North Carolina – September 11, 12, 13, 2015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ea typeface="Adobe Kaiti Std R" pitchFamily="18" charset="-128"/>
              </a:rPr>
              <a:t>North Carolina Traditions Stage – $25,000</a:t>
            </a:r>
            <a:endParaRPr lang="en-US" sz="1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7429500" cy="41910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The North Carolina Traditions Stage celebrates our state’s unique performers and musical heritage.</a:t>
            </a:r>
          </a:p>
          <a:p>
            <a:r>
              <a:rPr lang="en-US" sz="1800" dirty="0"/>
              <a:t>Company name/logo featured on North Carolina Traditions Stage (together with media partners) </a:t>
            </a:r>
          </a:p>
          <a:p>
            <a:r>
              <a:rPr lang="en-US" sz="1800" dirty="0">
                <a:solidFill>
                  <a:srgbClr val="000000"/>
                </a:solidFill>
              </a:rPr>
              <a:t>Company name/logo </a:t>
            </a:r>
            <a:r>
              <a:rPr lang="en-US" sz="1800" dirty="0"/>
              <a:t>included in rotation in ads/promo materials, including brochures, pocket guide, and Festival program guide</a:t>
            </a:r>
          </a:p>
          <a:p>
            <a:r>
              <a:rPr lang="en-US" sz="1800" dirty="0"/>
              <a:t>Company may have on-stage presence; sponsor will be recognized in all North Carolina Traditions Stage announcements; prominent banner/signage recognition</a:t>
            </a:r>
          </a:p>
          <a:p>
            <a:r>
              <a:rPr lang="en-US" sz="1800" dirty="0"/>
              <a:t>Promotional area at Festival (10’ x 10’)</a:t>
            </a:r>
          </a:p>
          <a:p>
            <a:r>
              <a:rPr lang="en-US" sz="1800" dirty="0"/>
              <a:t>Complimentary passes for VIP reception and parking</a:t>
            </a:r>
          </a:p>
          <a:p>
            <a:r>
              <a:rPr lang="en-US" sz="1800" dirty="0"/>
              <a:t>Logo on National Folk Festival website linked to company site</a:t>
            </a:r>
          </a:p>
          <a:p>
            <a:r>
              <a:rPr lang="en-US" sz="1800" dirty="0"/>
              <a:t>Volunteer opportunities for employees</a:t>
            </a:r>
          </a:p>
          <a:p>
            <a:pPr marL="0" indent="0">
              <a:buNone/>
            </a:pPr>
            <a:endParaRPr lang="en-US" sz="1600" dirty="0"/>
          </a:p>
          <a:p>
            <a:pPr marL="0" indent="0" algn="ctr">
              <a:buNone/>
            </a:pPr>
            <a:r>
              <a:rPr lang="en-US" sz="1200" i="1" dirty="0">
                <a:solidFill>
                  <a:srgbClr val="3366FF"/>
                </a:solidFill>
              </a:rPr>
              <a:t>*Two-year commitments will be afforded special consideration</a:t>
            </a:r>
          </a:p>
          <a:p>
            <a:pPr marL="0" indent="0" algn="ctr">
              <a:buNone/>
            </a:pPr>
            <a:endParaRPr lang="en-US" sz="14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1026" name="Picture 2" descr="J:\National Folk Festival\Marketing and Communications\Logos\NFF\NFF LOGO FINAL FILES\NFF LOGO FINAL FILES\RGB\NEW National_Folk_Festival_Stacked_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04800"/>
            <a:ext cx="1221268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086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6419"/>
            <a:ext cx="8229600" cy="1249362"/>
          </a:xfrm>
        </p:spPr>
        <p:txBody>
          <a:bodyPr/>
          <a:lstStyle/>
          <a:p>
            <a:pPr algn="l"/>
            <a:r>
              <a:rPr lang="en-US" sz="2000" b="1" dirty="0">
                <a:ea typeface="Adobe Kaiti Std R" pitchFamily="18" charset="-128"/>
              </a:rPr>
              <a:t>National Folk Festival – </a:t>
            </a:r>
            <a: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  <a:t>Sponsorship Opportunities* 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2000" dirty="0">
                <a:ea typeface="Adobe Kaiti Std R" pitchFamily="18" charset="-128"/>
              </a:rPr>
              <a:t>Greensboro, North Carolina – September 9, 10 &amp; 11, 2016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ea typeface="Adobe Kaiti Std R" pitchFamily="18" charset="-128"/>
              </a:rPr>
              <a:t>North Carolina Broadcast Partner: $25,000</a:t>
            </a:r>
            <a:endParaRPr lang="en-US" sz="1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7429500" cy="44196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The North Carolina Broadcast Partner will be prominently recognized from the stages and on air as part of the live feed to participating NPR affiliates carrying National Folk Festival programming.</a:t>
            </a:r>
          </a:p>
          <a:p>
            <a:r>
              <a:rPr lang="en-US" sz="1800" dirty="0"/>
              <a:t>Company name/logo included as N.C. Broadcast Partner in rotation in ads/promo materials, including brochures, pocket guide, and Festival program guide</a:t>
            </a:r>
          </a:p>
          <a:p>
            <a:r>
              <a:rPr lang="en-US" sz="1800" dirty="0"/>
              <a:t>Company may have on-stage presence at performances that are being broadcast live to NPR affiliates; sponsor will be recognized in announcements at those performances; prominent banner/signage recognition</a:t>
            </a:r>
          </a:p>
          <a:p>
            <a:r>
              <a:rPr lang="en-US" sz="1800" dirty="0"/>
              <a:t>Promotional area at Festival (10’ x 10’)</a:t>
            </a:r>
          </a:p>
          <a:p>
            <a:r>
              <a:rPr lang="en-US" sz="1800" dirty="0"/>
              <a:t>Complimentary passes for VIP reception and parking</a:t>
            </a:r>
          </a:p>
          <a:p>
            <a:r>
              <a:rPr lang="en-US" sz="1800" dirty="0"/>
              <a:t>Logo on National Folk Festival website linked to company site</a:t>
            </a:r>
          </a:p>
          <a:p>
            <a:r>
              <a:rPr lang="en-US" sz="1800" dirty="0"/>
              <a:t>Volunteer opportunities for employees</a:t>
            </a:r>
          </a:p>
          <a:p>
            <a:pPr marL="0" indent="0">
              <a:buNone/>
            </a:pPr>
            <a:endParaRPr lang="en-US" sz="1600" dirty="0"/>
          </a:p>
          <a:p>
            <a:pPr marL="0" indent="0" algn="ctr">
              <a:buNone/>
            </a:pPr>
            <a:r>
              <a:rPr lang="en-US" sz="1200" i="1" dirty="0">
                <a:solidFill>
                  <a:srgbClr val="3366FF"/>
                </a:solidFill>
              </a:rPr>
              <a:t>*Two-year commitments will be afforded special consideration</a:t>
            </a:r>
          </a:p>
          <a:p>
            <a:pPr marL="0" indent="0" algn="ctr">
              <a:buNone/>
            </a:pPr>
            <a:endParaRPr lang="en-US" sz="14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1026" name="Picture 2" descr="J:\National Folk Festival\Marketing and Communications\Logos\NFF\NFF LOGO FINAL FILES\NFF LOGO FINAL FILES\RGB\NEW National_Folk_Festival_Stacked_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04800"/>
            <a:ext cx="1221268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13740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6419"/>
            <a:ext cx="8229600" cy="1249362"/>
          </a:xfrm>
        </p:spPr>
        <p:txBody>
          <a:bodyPr/>
          <a:lstStyle/>
          <a:p>
            <a:pPr algn="l"/>
            <a:r>
              <a:rPr lang="en-US" sz="2000" b="1" dirty="0">
                <a:ea typeface="Adobe Kaiti Std R" pitchFamily="18" charset="-128"/>
              </a:rPr>
              <a:t>National Folk Festival – </a:t>
            </a:r>
            <a: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  <a:t>Sponsorship Opportunities* 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2000" dirty="0">
                <a:ea typeface="Adobe Kaiti Std R" pitchFamily="18" charset="-128"/>
              </a:rPr>
              <a:t>Greensboro, North Carolina – September 9, 10 &amp; 11, 2016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ea typeface="Adobe Kaiti Std R" pitchFamily="18" charset="-128"/>
              </a:rPr>
              <a:t>Artists-in-Schools Sponsor: $25,000</a:t>
            </a:r>
            <a:endParaRPr lang="en-US" sz="1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7429500" cy="44196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Sponsor performances in area schools by National Folk Festival performers immediately preceding the Festival.</a:t>
            </a:r>
          </a:p>
          <a:p>
            <a:r>
              <a:rPr lang="en-US" sz="1800" dirty="0"/>
              <a:t>Company name/logo included in rotation in ads/promo materials, including brochures, pocket guide, and Festival program guide</a:t>
            </a:r>
          </a:p>
          <a:p>
            <a:r>
              <a:rPr lang="en-US" sz="1800" dirty="0"/>
              <a:t>Company may have on-stage presence at performances at schools and at Festival by artists who performed in the schools</a:t>
            </a:r>
          </a:p>
          <a:p>
            <a:r>
              <a:rPr lang="en-US" sz="1800" dirty="0"/>
              <a:t>Promotional area at Festival (10’ x 10’)</a:t>
            </a:r>
          </a:p>
          <a:p>
            <a:r>
              <a:rPr lang="en-US" sz="1800" dirty="0"/>
              <a:t>Complimentary passes for VIP reception and parking</a:t>
            </a:r>
          </a:p>
          <a:p>
            <a:r>
              <a:rPr lang="en-US" sz="1800" dirty="0"/>
              <a:t>Logo on National Folk Festival website linked to company site</a:t>
            </a:r>
          </a:p>
          <a:p>
            <a:r>
              <a:rPr lang="en-US" sz="1800" dirty="0"/>
              <a:t>Volunteer opportunities for employees</a:t>
            </a:r>
          </a:p>
          <a:p>
            <a:pPr marL="0" indent="0">
              <a:buNone/>
            </a:pPr>
            <a:endParaRPr lang="en-US" sz="1600" dirty="0"/>
          </a:p>
          <a:p>
            <a:pPr marL="0" indent="0" algn="ctr">
              <a:buNone/>
            </a:pPr>
            <a:r>
              <a:rPr lang="en-US" sz="1200" i="1" dirty="0">
                <a:solidFill>
                  <a:srgbClr val="3366FF"/>
                </a:solidFill>
              </a:rPr>
              <a:t>*Two-year commitments will be afforded special consideration</a:t>
            </a:r>
          </a:p>
          <a:p>
            <a:pPr marL="0" indent="0" algn="ctr">
              <a:buNone/>
            </a:pPr>
            <a:endParaRPr lang="en-US" sz="14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1026" name="Picture 2" descr="J:\National Folk Festival\Marketing and Communications\Logos\NFF\NFF LOGO FINAL FILES\NFF LOGO FINAL FILES\RGB\NEW National_Folk_Festival_Stacked_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04800"/>
            <a:ext cx="1221268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935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6419"/>
            <a:ext cx="8229600" cy="1249362"/>
          </a:xfrm>
        </p:spPr>
        <p:txBody>
          <a:bodyPr/>
          <a:lstStyle/>
          <a:p>
            <a:pPr algn="l"/>
            <a:r>
              <a:rPr lang="en-US" sz="2000" b="1" dirty="0">
                <a:ea typeface="Adobe Kaiti Std R" pitchFamily="18" charset="-128"/>
              </a:rPr>
              <a:t>National Folk Festival – </a:t>
            </a:r>
            <a: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  <a:t>Sponsorship Opportunities* 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2000" dirty="0">
                <a:ea typeface="Adobe Kaiti Std R" pitchFamily="18" charset="-128"/>
              </a:rPr>
              <a:t>Greensboro, North Carolina – September 9, 10 &amp; 11, 2016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ea typeface="Adobe Kaiti Std R" pitchFamily="18" charset="-128"/>
              </a:rPr>
              <a:t>Park ‘n Ride/Transportation Sponsor – $25,000</a:t>
            </a:r>
            <a:endParaRPr lang="en-US" sz="1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7429500" cy="44196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Company will sponsor Park ‘n Ride lots and motor coaches.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>
                <a:solidFill>
                  <a:srgbClr val="000000"/>
                </a:solidFill>
              </a:rPr>
              <a:t>Company name/logo displayed on signs at satellite parking lots, on motor coaches/shuttles, and on bus drivers’ hats </a:t>
            </a:r>
          </a:p>
          <a:p>
            <a:r>
              <a:rPr lang="en-US" sz="1800" dirty="0">
                <a:solidFill>
                  <a:srgbClr val="000000"/>
                </a:solidFill>
              </a:rPr>
              <a:t>Company name/logo </a:t>
            </a:r>
            <a:r>
              <a:rPr lang="en-US" sz="1800" dirty="0"/>
              <a:t>included in rotation in ads/promo materials, including brochures, pocket guide, and Festival program guide</a:t>
            </a:r>
          </a:p>
          <a:p>
            <a:r>
              <a:rPr lang="en-US" sz="1800" dirty="0"/>
              <a:t>Appropriate recognition on way-finding signs </a:t>
            </a:r>
          </a:p>
          <a:p>
            <a:r>
              <a:rPr lang="en-US" sz="1800" dirty="0"/>
              <a:t>Promotional area at Festival (10’ x 10’)</a:t>
            </a:r>
          </a:p>
          <a:p>
            <a:r>
              <a:rPr lang="en-US" sz="1800" dirty="0"/>
              <a:t>Complimentary passes for VIP reception and parking</a:t>
            </a:r>
          </a:p>
          <a:p>
            <a:r>
              <a:rPr lang="en-US" sz="1800" dirty="0"/>
              <a:t>Recognition on Greensboro’s National Folk Festival website linked to company site</a:t>
            </a:r>
          </a:p>
          <a:p>
            <a:r>
              <a:rPr lang="en-US" sz="1800" dirty="0"/>
              <a:t>Volunteer opportunities for employees</a:t>
            </a:r>
          </a:p>
          <a:p>
            <a:endParaRPr lang="en-US" sz="1600" dirty="0"/>
          </a:p>
          <a:p>
            <a:endParaRPr lang="en-US" sz="1600" dirty="0"/>
          </a:p>
          <a:p>
            <a:pPr marL="0" indent="0" algn="ctr">
              <a:buNone/>
            </a:pPr>
            <a:r>
              <a:rPr lang="en-US" sz="1200" i="1" dirty="0">
                <a:solidFill>
                  <a:srgbClr val="3366FF"/>
                </a:solidFill>
              </a:rPr>
              <a:t>*Two-year commitments will be afforded special consideration</a:t>
            </a:r>
          </a:p>
          <a:p>
            <a:pPr marL="0" indent="0" algn="ctr">
              <a:buNone/>
            </a:pPr>
            <a:endParaRPr lang="en-US" sz="14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1026" name="Picture 2" descr="J:\National Folk Festival\Marketing and Communications\Logos\NFF\NFF LOGO FINAL FILES\NFF LOGO FINAL FILES\RGB\NEW National_Folk_Festival_Stacked_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04800"/>
            <a:ext cx="1221268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6001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6419"/>
            <a:ext cx="8229600" cy="1249362"/>
          </a:xfrm>
        </p:spPr>
        <p:txBody>
          <a:bodyPr/>
          <a:lstStyle/>
          <a:p>
            <a:pPr algn="l"/>
            <a:r>
              <a:rPr lang="en-US" sz="2000" b="1" dirty="0">
                <a:ea typeface="Adobe Kaiti Std R" pitchFamily="18" charset="-128"/>
              </a:rPr>
              <a:t>National Folk Festival – </a:t>
            </a:r>
            <a: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  <a:t>Sponsorship Opportunities* 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2000" dirty="0">
                <a:ea typeface="Adobe Kaiti Std R" pitchFamily="18" charset="-128"/>
              </a:rPr>
              <a:t>Greensboro, North Carolina – September 9, 10 &amp; 11, 2016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ea typeface="Adobe Kaiti Std R" pitchFamily="18" charset="-128"/>
              </a:rPr>
              <a:t>Mobile App Sponsor – $20,000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7429500" cy="44196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Greensboro debuted the first National Folk Festival mobile app in 2015. Every time the mobile app is opened, the user will see a splash page with the sponsor’s logo and a link to the sponsor’s website. </a:t>
            </a:r>
          </a:p>
          <a:p>
            <a:r>
              <a:rPr lang="en-US" sz="1800" dirty="0">
                <a:solidFill>
                  <a:srgbClr val="000000"/>
                </a:solidFill>
              </a:rPr>
              <a:t>Company name/logo (as live link) featured prominently on the app’s homepage and throughout the app</a:t>
            </a:r>
          </a:p>
          <a:p>
            <a:r>
              <a:rPr lang="en-US" sz="1800" dirty="0">
                <a:solidFill>
                  <a:srgbClr val="000000"/>
                </a:solidFill>
              </a:rPr>
              <a:t>Company name/logo </a:t>
            </a:r>
            <a:r>
              <a:rPr lang="en-US" sz="1800" dirty="0"/>
              <a:t>included as appropriate in ads/promo materials including brochures, pocket guide, and Festival program guide</a:t>
            </a:r>
          </a:p>
          <a:p>
            <a:r>
              <a:rPr lang="en-US" sz="1800" dirty="0"/>
              <a:t>Recognition on informational signs that encourage festival-goers to “download the Festival mobile app, sponsored by </a:t>
            </a:r>
            <a:r>
              <a:rPr lang="en-US" sz="1800" u="sng" dirty="0"/>
              <a:t>[sponsor name]</a:t>
            </a:r>
            <a:endParaRPr lang="en-US" sz="1800" dirty="0"/>
          </a:p>
          <a:p>
            <a:r>
              <a:rPr lang="en-US" sz="1800" dirty="0"/>
              <a:t>Complimentary passes for VIP reception and parking</a:t>
            </a:r>
          </a:p>
          <a:p>
            <a:r>
              <a:rPr lang="en-US" sz="1800" dirty="0"/>
              <a:t>Recognition on Greensboro’s National Folk Festival website linked to company site</a:t>
            </a:r>
          </a:p>
          <a:p>
            <a:r>
              <a:rPr lang="en-US" sz="1800" dirty="0"/>
              <a:t>Volunteer opportunities for employees</a:t>
            </a:r>
          </a:p>
          <a:p>
            <a:pPr marL="0" indent="0">
              <a:buNone/>
            </a:pPr>
            <a:endParaRPr lang="en-US" sz="1600" dirty="0"/>
          </a:p>
          <a:p>
            <a:pPr marL="0" indent="0" algn="ctr">
              <a:buNone/>
            </a:pPr>
            <a:r>
              <a:rPr lang="en-US" sz="1200" i="1" dirty="0">
                <a:solidFill>
                  <a:srgbClr val="3366FF"/>
                </a:solidFill>
              </a:rPr>
              <a:t>*Two-year commitments will be afforded special consideration</a:t>
            </a:r>
          </a:p>
          <a:p>
            <a:pPr marL="0" indent="0" algn="ctr">
              <a:buNone/>
            </a:pPr>
            <a:endParaRPr lang="en-US" sz="14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1026" name="Picture 2" descr="J:\National Folk Festival\Marketing and Communications\Logos\NFF\NFF LOGO FINAL FILES\NFF LOGO FINAL FILES\RGB\NEW National_Folk_Festival_Stacked_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04800"/>
            <a:ext cx="1221268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27523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6419"/>
            <a:ext cx="8229600" cy="1249362"/>
          </a:xfrm>
        </p:spPr>
        <p:txBody>
          <a:bodyPr/>
          <a:lstStyle/>
          <a:p>
            <a:pPr algn="l"/>
            <a:r>
              <a:rPr lang="en-US" sz="2000" b="1" dirty="0">
                <a:ea typeface="Adobe Kaiti Std R" pitchFamily="18" charset="-128"/>
              </a:rPr>
              <a:t>National Folk Festival – </a:t>
            </a:r>
            <a: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  <a:t>Sponsorship Opportunities* 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2000" dirty="0">
                <a:ea typeface="Adobe Kaiti Std R" pitchFamily="18" charset="-128"/>
              </a:rPr>
              <a:t>Greensboro, North Carolina – September 9, 10 &amp; 11, 2016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ea typeface="Adobe Kaiti Std R" pitchFamily="18" charset="-128"/>
              </a:rPr>
              <a:t>VIP Tent Sponsor: $20,000</a:t>
            </a:r>
            <a:endParaRPr lang="en-US" sz="1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7429500" cy="44196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Sponsor the Festival’s centrally located VIP Tent, which provides refreshments and a convenient resting area for Festival sponsors, major donors, and other VIPs.</a:t>
            </a:r>
          </a:p>
          <a:p>
            <a:r>
              <a:rPr lang="en-US" sz="1800" dirty="0"/>
              <a:t>Company name/logo displayed prominently on and inside the VIP Tent</a:t>
            </a:r>
          </a:p>
          <a:p>
            <a:r>
              <a:rPr lang="en-US" sz="1800" dirty="0"/>
              <a:t>Company name/logo included as appropriate in ads/promo materials, including brochures, pocket guide, and Festival program guide</a:t>
            </a:r>
          </a:p>
          <a:p>
            <a:r>
              <a:rPr lang="en-US" sz="1800" dirty="0"/>
              <a:t>Promotional area at Festival (10’ x 10’)</a:t>
            </a:r>
          </a:p>
          <a:p>
            <a:r>
              <a:rPr lang="en-US" sz="1800" dirty="0"/>
              <a:t>Complimentary passes for VIP reception and parking</a:t>
            </a:r>
          </a:p>
          <a:p>
            <a:r>
              <a:rPr lang="en-US" sz="1800" dirty="0"/>
              <a:t>Logo on National Folk Festival website linked to company site</a:t>
            </a:r>
          </a:p>
          <a:p>
            <a:r>
              <a:rPr lang="en-US" sz="1800" dirty="0"/>
              <a:t>Volunteer opportunities for employees</a:t>
            </a:r>
          </a:p>
          <a:p>
            <a:pPr marL="0" indent="0">
              <a:buNone/>
            </a:pPr>
            <a:endParaRPr lang="en-US" sz="1600" dirty="0"/>
          </a:p>
          <a:p>
            <a:pPr marL="0" indent="0" algn="ctr">
              <a:buNone/>
            </a:pPr>
            <a:r>
              <a:rPr lang="en-US" sz="1200" i="1" dirty="0">
                <a:solidFill>
                  <a:srgbClr val="3366FF"/>
                </a:solidFill>
              </a:rPr>
              <a:t>*Two-year commitments will be afforded special consideration</a:t>
            </a:r>
          </a:p>
          <a:p>
            <a:pPr marL="0" indent="0" algn="ctr">
              <a:buNone/>
            </a:pPr>
            <a:endParaRPr lang="en-US" sz="14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1026" name="Picture 2" descr="J:\National Folk Festival\Marketing and Communications\Logos\NFF\NFF LOGO FINAL FILES\NFF LOGO FINAL FILES\RGB\NEW National_Folk_Festival_Stacked_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04800"/>
            <a:ext cx="1221268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5752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6419"/>
            <a:ext cx="8229600" cy="1249362"/>
          </a:xfrm>
        </p:spPr>
        <p:txBody>
          <a:bodyPr/>
          <a:lstStyle/>
          <a:p>
            <a:pPr algn="l"/>
            <a:r>
              <a:rPr lang="en-US" sz="2000" b="1" dirty="0">
                <a:ea typeface="Adobe Kaiti Std R" pitchFamily="18" charset="-128"/>
              </a:rPr>
              <a:t>National Folk Festival – </a:t>
            </a:r>
            <a: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  <a:t>Sponsorship Opportunities* 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2000" dirty="0">
                <a:ea typeface="Adobe Kaiti Std R" pitchFamily="18" charset="-128"/>
              </a:rPr>
              <a:t>Greensboro, North Carolina – September 9, 10 &amp; 11, 2016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1800" dirty="0" err="1">
                <a:solidFill>
                  <a:schemeClr val="tx1">
                    <a:lumMod val="50000"/>
                    <a:lumOff val="50000"/>
                  </a:schemeClr>
                </a:solidFill>
                <a:ea typeface="Adobe Kaiti Std R" pitchFamily="18" charset="-128"/>
              </a:rPr>
              <a:t>Foodway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ea typeface="Adobe Kaiti Std R" pitchFamily="18" charset="-128"/>
              </a:rPr>
              <a:t> Sponsor – $15,000 </a:t>
            </a: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ea typeface="Adobe Kaiti Std R" pitchFamily="18" charset="-128"/>
              </a:rPr>
              <a:t>(two available)</a:t>
            </a:r>
            <a:endParaRPr lang="en-US" sz="1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7429500" cy="44196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Company will sponsor the Festival </a:t>
            </a:r>
            <a:r>
              <a:rPr lang="en-US" sz="1800" dirty="0" err="1"/>
              <a:t>Foodways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>
                <a:solidFill>
                  <a:srgbClr val="000000"/>
                </a:solidFill>
              </a:rPr>
              <a:t>Company name/logo displayed at or near </a:t>
            </a:r>
            <a:r>
              <a:rPr lang="en-US" sz="1800" dirty="0" err="1">
                <a:solidFill>
                  <a:srgbClr val="000000"/>
                </a:solidFill>
              </a:rPr>
              <a:t>Foodways</a:t>
            </a:r>
            <a:r>
              <a:rPr lang="en-US" sz="1800" dirty="0">
                <a:solidFill>
                  <a:srgbClr val="000000"/>
                </a:solidFill>
              </a:rPr>
              <a:t> and throughout the </a:t>
            </a:r>
            <a:r>
              <a:rPr lang="en-US" sz="1800" dirty="0" err="1">
                <a:solidFill>
                  <a:srgbClr val="000000"/>
                </a:solidFill>
              </a:rPr>
              <a:t>foodway</a:t>
            </a:r>
            <a:r>
              <a:rPr lang="en-US" sz="1800" dirty="0">
                <a:solidFill>
                  <a:srgbClr val="000000"/>
                </a:solidFill>
              </a:rPr>
              <a:t> areas</a:t>
            </a:r>
          </a:p>
          <a:p>
            <a:r>
              <a:rPr lang="en-US" sz="1800" dirty="0">
                <a:solidFill>
                  <a:srgbClr val="000000"/>
                </a:solidFill>
              </a:rPr>
              <a:t>Company name/logo </a:t>
            </a:r>
            <a:r>
              <a:rPr lang="en-US" sz="1800" dirty="0"/>
              <a:t>included as appropriate in ads/promo materials, including brochures, pocket guide, and Festival program guide</a:t>
            </a:r>
          </a:p>
          <a:p>
            <a:r>
              <a:rPr lang="en-US" sz="1800" dirty="0"/>
              <a:t>Appropriate recognition on way-finding signs </a:t>
            </a:r>
          </a:p>
          <a:p>
            <a:r>
              <a:rPr lang="en-US" sz="1800" dirty="0"/>
              <a:t>Complimentary passes for VIP reception and parking</a:t>
            </a:r>
          </a:p>
          <a:p>
            <a:r>
              <a:rPr lang="en-US" sz="1800" dirty="0"/>
              <a:t>Recognition on Greensboro’s National Folk Festival website linked to company site</a:t>
            </a:r>
          </a:p>
          <a:p>
            <a:r>
              <a:rPr lang="en-US" sz="1800" dirty="0"/>
              <a:t>Volunteer opportunities for employees</a:t>
            </a:r>
          </a:p>
          <a:p>
            <a:endParaRPr lang="en-US" sz="1600" dirty="0"/>
          </a:p>
          <a:p>
            <a:endParaRPr lang="en-US" sz="1600" dirty="0"/>
          </a:p>
          <a:p>
            <a:pPr marL="0" indent="0" algn="ctr">
              <a:buNone/>
            </a:pPr>
            <a:r>
              <a:rPr lang="en-US" sz="1200" i="1" dirty="0">
                <a:solidFill>
                  <a:srgbClr val="3366FF"/>
                </a:solidFill>
              </a:rPr>
              <a:t>*Two-year commitments will be afforded special consideration</a:t>
            </a:r>
          </a:p>
          <a:p>
            <a:pPr marL="0" indent="0" algn="ctr">
              <a:buNone/>
            </a:pPr>
            <a:endParaRPr lang="en-US" sz="14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1026" name="Picture 2" descr="J:\National Folk Festival\Marketing and Communications\Logos\NFF\NFF LOGO FINAL FILES\NFF LOGO FINAL FILES\RGB\NEW National_Folk_Festival_Stacked_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04800"/>
            <a:ext cx="1221268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53972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6419"/>
            <a:ext cx="8229600" cy="1249362"/>
          </a:xfrm>
        </p:spPr>
        <p:txBody>
          <a:bodyPr/>
          <a:lstStyle/>
          <a:p>
            <a:pPr algn="l"/>
            <a:r>
              <a:rPr lang="en-US" sz="2000" b="1" dirty="0">
                <a:ea typeface="Adobe Kaiti Std R" pitchFamily="18" charset="-128"/>
              </a:rPr>
              <a:t>National Folk Festival – </a:t>
            </a:r>
            <a: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  <a:t>Sponsorship Opportunities* 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2000" dirty="0">
                <a:ea typeface="Adobe Kaiti Std R" pitchFamily="18" charset="-128"/>
              </a:rPr>
              <a:t>Greensboro, North Carolina – September 9, 10 &amp; 11, 2016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ea typeface="Adobe Kaiti Std R" pitchFamily="18" charset="-128"/>
              </a:rPr>
              <a:t>Courtesy Ride/Golf Cart Sponsor – $10,000 </a:t>
            </a: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ea typeface="Adobe Kaiti Std R" pitchFamily="18" charset="-128"/>
              </a:rPr>
              <a:t>(two available)</a:t>
            </a:r>
            <a:endParaRPr lang="en-US" sz="1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7429500" cy="42672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Company will sponsor the Festival’s entire fleet of 50+ golf carts—both those that transport elderly and disabled attendees from venue to venue and those that transport performers and organizers throughout the Festival.</a:t>
            </a:r>
          </a:p>
          <a:p>
            <a:r>
              <a:rPr lang="en-US" sz="1800" dirty="0">
                <a:solidFill>
                  <a:srgbClr val="000000"/>
                </a:solidFill>
              </a:rPr>
              <a:t>Company name/logo displayed on all golf carts and on drivers’ hats </a:t>
            </a:r>
          </a:p>
          <a:p>
            <a:r>
              <a:rPr lang="en-US" sz="1800" dirty="0">
                <a:solidFill>
                  <a:srgbClr val="000000"/>
                </a:solidFill>
              </a:rPr>
              <a:t>Company name/logo </a:t>
            </a:r>
            <a:r>
              <a:rPr lang="en-US" sz="1800" dirty="0"/>
              <a:t>included as appropriate in ads/promo materials, including brochures, pocket guide, and Festival program guide</a:t>
            </a:r>
          </a:p>
          <a:p>
            <a:r>
              <a:rPr lang="en-US" sz="1800" dirty="0"/>
              <a:t>Appropriate recognition on way-finding signs </a:t>
            </a:r>
          </a:p>
          <a:p>
            <a:r>
              <a:rPr lang="en-US" sz="1800" dirty="0"/>
              <a:t>Promotional area at Festival (10’ x 10’)</a:t>
            </a:r>
          </a:p>
          <a:p>
            <a:r>
              <a:rPr lang="en-US" sz="1800" dirty="0"/>
              <a:t>Complimentary passes for VIP reception and parking</a:t>
            </a:r>
          </a:p>
          <a:p>
            <a:r>
              <a:rPr lang="en-US" sz="1800" dirty="0"/>
              <a:t>Recognition on Greensboro’s National Folk Festival website linked to company site</a:t>
            </a:r>
          </a:p>
          <a:p>
            <a:r>
              <a:rPr lang="en-US" sz="1800" dirty="0"/>
              <a:t>Volunteer opportunities for employees</a:t>
            </a:r>
          </a:p>
          <a:p>
            <a:endParaRPr lang="en-US" sz="1600" dirty="0"/>
          </a:p>
          <a:p>
            <a:endParaRPr lang="en-US" sz="1600" dirty="0"/>
          </a:p>
          <a:p>
            <a:pPr marL="0" indent="0" algn="ctr">
              <a:buNone/>
            </a:pPr>
            <a:r>
              <a:rPr lang="en-US" sz="1200" i="1" dirty="0">
                <a:solidFill>
                  <a:srgbClr val="3366FF"/>
                </a:solidFill>
              </a:rPr>
              <a:t>*Two-year commitments will be afforded special consideration</a:t>
            </a:r>
          </a:p>
          <a:p>
            <a:pPr marL="0" indent="0" algn="ctr">
              <a:buNone/>
            </a:pPr>
            <a:endParaRPr lang="en-US" sz="14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1026" name="Picture 2" descr="J:\National Folk Festival\Marketing and Communications\Logos\NFF\NFF LOGO FINAL FILES\NFF LOGO FINAL FILES\RGB\NEW National_Folk_Festival_Stacked_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04800"/>
            <a:ext cx="1221268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8589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6419"/>
            <a:ext cx="8229600" cy="1249362"/>
          </a:xfrm>
        </p:spPr>
        <p:txBody>
          <a:bodyPr/>
          <a:lstStyle/>
          <a:p>
            <a:pPr algn="l"/>
            <a:r>
              <a:rPr lang="en-US" sz="2000" b="1" dirty="0">
                <a:ea typeface="Adobe Kaiti Std R" pitchFamily="18" charset="-128"/>
              </a:rPr>
              <a:t>National Folk Festival – </a:t>
            </a:r>
            <a: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  <a:t>Sponsorship Opportunities* 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2000" dirty="0">
                <a:ea typeface="Adobe Kaiti Std R" pitchFamily="18" charset="-128"/>
              </a:rPr>
              <a:t>Greensboro, North Carolina – September 9, 10 &amp; 11, 2016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ea typeface="Adobe Kaiti Std R" pitchFamily="18" charset="-128"/>
              </a:rPr>
              <a:t>Volunteer T-Shirt Sponsor – $10,000</a:t>
            </a:r>
            <a:endParaRPr lang="en-US" sz="1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7429500" cy="46482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Company name/logo will be displayed prominently on t-shirts and other items for over 1,000 volunteers. </a:t>
            </a:r>
            <a:endParaRPr lang="en-US" sz="1700" dirty="0"/>
          </a:p>
          <a:p>
            <a:r>
              <a:rPr lang="en-US" sz="1800" dirty="0">
                <a:solidFill>
                  <a:srgbClr val="000000"/>
                </a:solidFill>
              </a:rPr>
              <a:t>Company name/logo displayed on volunteer shirts and training materials; recognition at volunteer-training sessions</a:t>
            </a:r>
          </a:p>
          <a:p>
            <a:r>
              <a:rPr lang="en-US" sz="1800" dirty="0">
                <a:solidFill>
                  <a:srgbClr val="000000"/>
                </a:solidFill>
              </a:rPr>
              <a:t>Company name/logo </a:t>
            </a:r>
            <a:r>
              <a:rPr lang="en-US" sz="1800" dirty="0"/>
              <a:t>included as appropriate in ads/promo materials, including brochures, pocket guide, and Festival program guide</a:t>
            </a:r>
          </a:p>
          <a:p>
            <a:r>
              <a:rPr lang="en-US" sz="1800" dirty="0"/>
              <a:t>Promotional area at Festival (10’ x 10’)</a:t>
            </a:r>
          </a:p>
          <a:p>
            <a:r>
              <a:rPr lang="en-US" sz="1800" dirty="0"/>
              <a:t>Complimentary passes for VIP reception and parking</a:t>
            </a:r>
          </a:p>
          <a:p>
            <a:r>
              <a:rPr lang="en-US" sz="1800" dirty="0"/>
              <a:t>Recognition on Greensboro’s National Folk Festival website linked to company site</a:t>
            </a:r>
          </a:p>
          <a:p>
            <a:r>
              <a:rPr lang="en-US" sz="1800" dirty="0"/>
              <a:t>Volunteer opportunities for employees</a:t>
            </a:r>
          </a:p>
          <a:p>
            <a:endParaRPr lang="en-US" sz="1600" dirty="0"/>
          </a:p>
          <a:p>
            <a:endParaRPr lang="en-US" sz="1600" dirty="0"/>
          </a:p>
          <a:p>
            <a:pPr marL="0" indent="0" algn="ctr">
              <a:buNone/>
            </a:pPr>
            <a:r>
              <a:rPr lang="en-US" sz="1200" i="1" dirty="0">
                <a:solidFill>
                  <a:srgbClr val="3366FF"/>
                </a:solidFill>
              </a:rPr>
              <a:t>*Two-year commitments will be afforded special consideration</a:t>
            </a:r>
          </a:p>
          <a:p>
            <a:pPr marL="0" indent="0" algn="ctr">
              <a:buNone/>
            </a:pPr>
            <a:endParaRPr lang="en-US" sz="14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1026" name="Picture 2" descr="J:\National Folk Festival\Marketing and Communications\Logos\NFF\NFF LOGO FINAL FILES\NFF LOGO FINAL FILES\RGB\NEW National_Folk_Festival_Stacked_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04800"/>
            <a:ext cx="1221268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5626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6419"/>
            <a:ext cx="8229600" cy="1249362"/>
          </a:xfrm>
        </p:spPr>
        <p:txBody>
          <a:bodyPr/>
          <a:lstStyle/>
          <a:p>
            <a:pPr algn="l"/>
            <a:r>
              <a:rPr lang="en-US" sz="2000" b="1" dirty="0">
                <a:ea typeface="Adobe Kaiti Std R" pitchFamily="18" charset="-128"/>
              </a:rPr>
              <a:t>National Folk Festival – </a:t>
            </a:r>
            <a: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  <a:t>Sponsorship Opportunities* 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2000" dirty="0">
                <a:ea typeface="Adobe Kaiti Std R" pitchFamily="18" charset="-128"/>
              </a:rPr>
              <a:t>Greensboro, North Carolina – September 9, 10 &amp; 11, 2016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ea typeface="Adobe Kaiti Std R" pitchFamily="18" charset="-128"/>
              </a:rPr>
              <a:t>Artist Lodging Sponsor – $10,000</a:t>
            </a:r>
            <a:endParaRPr lang="en-US" sz="1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7429500" cy="46482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Company will welcome and support the artists at the Festival Headquarters hotel. </a:t>
            </a:r>
            <a:endParaRPr lang="en-US" sz="1700" dirty="0"/>
          </a:p>
          <a:p>
            <a:r>
              <a:rPr lang="en-US" sz="1800" dirty="0">
                <a:solidFill>
                  <a:srgbClr val="000000"/>
                </a:solidFill>
              </a:rPr>
              <a:t>Company name/logo displayed prominently at Festival Headquarters Hotel and on materials distributed to artists</a:t>
            </a:r>
          </a:p>
          <a:p>
            <a:r>
              <a:rPr lang="en-US" sz="1800" dirty="0">
                <a:solidFill>
                  <a:srgbClr val="000000"/>
                </a:solidFill>
              </a:rPr>
              <a:t>Company name/logo </a:t>
            </a:r>
            <a:r>
              <a:rPr lang="en-US" sz="1800" dirty="0"/>
              <a:t>included as appropriate in ads/promo materials, including brochures, pocket guide, and Festival program guide</a:t>
            </a:r>
          </a:p>
          <a:p>
            <a:r>
              <a:rPr lang="en-US" sz="1800" dirty="0"/>
              <a:t>Promotional area at Festival (10’ x 10’)</a:t>
            </a:r>
          </a:p>
          <a:p>
            <a:r>
              <a:rPr lang="en-US" sz="1800" dirty="0"/>
              <a:t>Complimentary passes for VIP reception and parking</a:t>
            </a:r>
          </a:p>
          <a:p>
            <a:r>
              <a:rPr lang="en-US" sz="1800" dirty="0"/>
              <a:t>Recognition on Greensboro’s National Folk Festival website linked to company site</a:t>
            </a:r>
          </a:p>
          <a:p>
            <a:r>
              <a:rPr lang="en-US" sz="1800" dirty="0"/>
              <a:t>Volunteer opportunities for employees</a:t>
            </a:r>
          </a:p>
          <a:p>
            <a:pPr marL="0" indent="0">
              <a:buNone/>
            </a:pPr>
            <a:endParaRPr lang="en-US" sz="1600" dirty="0"/>
          </a:p>
          <a:p>
            <a:pPr marL="0" indent="0" algn="ctr">
              <a:buNone/>
            </a:pPr>
            <a:r>
              <a:rPr lang="en-US" sz="1200" i="1" dirty="0">
                <a:solidFill>
                  <a:srgbClr val="3366FF"/>
                </a:solidFill>
              </a:rPr>
              <a:t>*Two-year commitments will be afforded special consideration</a:t>
            </a:r>
          </a:p>
          <a:p>
            <a:pPr marL="0" indent="0" algn="ctr">
              <a:buNone/>
            </a:pPr>
            <a:r>
              <a:rPr lang="en-US" sz="1200" i="1" dirty="0">
                <a:solidFill>
                  <a:srgbClr val="3366FF"/>
                </a:solidFill>
              </a:rPr>
              <a:t>Note: May combine this sponsorship with the Saturday “After-Hours” Party sponsorship for a total of $15,000.</a:t>
            </a:r>
          </a:p>
          <a:p>
            <a:pPr marL="0" indent="0" algn="ctr">
              <a:buNone/>
            </a:pPr>
            <a:endParaRPr lang="en-US" sz="1200" i="1" dirty="0">
              <a:solidFill>
                <a:srgbClr val="3366FF"/>
              </a:solidFill>
            </a:endParaRPr>
          </a:p>
          <a:p>
            <a:pPr marL="0" indent="0" algn="ctr">
              <a:buNone/>
            </a:pPr>
            <a:endParaRPr lang="en-US" sz="14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1026" name="Picture 2" descr="J:\National Folk Festival\Marketing and Communications\Logos\NFF\NFF LOGO FINAL FILES\NFF LOGO FINAL FILES\RGB\NEW National_Folk_Festival_Stacked_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04800"/>
            <a:ext cx="1221268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76428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6419"/>
            <a:ext cx="8229600" cy="1249362"/>
          </a:xfrm>
        </p:spPr>
        <p:txBody>
          <a:bodyPr/>
          <a:lstStyle/>
          <a:p>
            <a:pPr algn="l"/>
            <a:r>
              <a:rPr lang="en-US" sz="2000" b="1" dirty="0">
                <a:ea typeface="Adobe Kaiti Std R" pitchFamily="18" charset="-128"/>
              </a:rPr>
              <a:t>National Folk Festival – </a:t>
            </a:r>
            <a: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  <a:t>Sponsorship Opportunities* 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2000" dirty="0">
                <a:ea typeface="Adobe Kaiti Std R" pitchFamily="18" charset="-128"/>
              </a:rPr>
              <a:t>Greensboro, North Carolina – September 9, 10 &amp; 11, 2016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ea typeface="Adobe Kaiti Std R" pitchFamily="18" charset="-128"/>
              </a:rPr>
              <a:t>Saturday “After-Hours” Party Sponsor – $10,000</a:t>
            </a:r>
            <a:endParaRPr lang="en-US" sz="1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7429500" cy="46482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Company will sponsor the Saturday night party for the “Festival Family” of performers, artists, sponsors, supporters, volunteers, and special guests.</a:t>
            </a:r>
            <a:endParaRPr lang="en-US" sz="1700" dirty="0"/>
          </a:p>
          <a:p>
            <a:r>
              <a:rPr lang="en-US" sz="1800" dirty="0">
                <a:solidFill>
                  <a:srgbClr val="000000"/>
                </a:solidFill>
              </a:rPr>
              <a:t>Company name/logo displayed prominently at party </a:t>
            </a:r>
          </a:p>
          <a:p>
            <a:r>
              <a:rPr lang="en-US" sz="1800" dirty="0">
                <a:solidFill>
                  <a:srgbClr val="000000"/>
                </a:solidFill>
              </a:rPr>
              <a:t>Company name/logo </a:t>
            </a:r>
            <a:r>
              <a:rPr lang="en-US" sz="1800" dirty="0"/>
              <a:t>included as appropriate in ads/promo materials, including brochures, pocket guide, and Festival program guide</a:t>
            </a:r>
          </a:p>
          <a:p>
            <a:r>
              <a:rPr lang="en-US" sz="1800" dirty="0"/>
              <a:t>Promotional area at Festival (10’ x 10’)</a:t>
            </a:r>
          </a:p>
          <a:p>
            <a:r>
              <a:rPr lang="en-US" sz="1800" dirty="0"/>
              <a:t>Complimentary passes for VIP reception and parking</a:t>
            </a:r>
          </a:p>
          <a:p>
            <a:r>
              <a:rPr lang="en-US" sz="1800" dirty="0"/>
              <a:t>Recognition on Greensboro’s National Folk Festival website linked to company site</a:t>
            </a:r>
          </a:p>
          <a:p>
            <a:r>
              <a:rPr lang="en-US" sz="1800" dirty="0"/>
              <a:t>Volunteer opportunities for employees</a:t>
            </a:r>
          </a:p>
          <a:p>
            <a:endParaRPr lang="en-US" sz="1600" dirty="0"/>
          </a:p>
          <a:p>
            <a:endParaRPr lang="en-US" sz="1600" dirty="0"/>
          </a:p>
          <a:p>
            <a:pPr marL="0" indent="0" algn="ctr">
              <a:buNone/>
            </a:pPr>
            <a:r>
              <a:rPr lang="en-US" sz="1200" i="1" dirty="0">
                <a:solidFill>
                  <a:srgbClr val="3366FF"/>
                </a:solidFill>
              </a:rPr>
              <a:t>*Two-year commitments will be afforded special consideration. </a:t>
            </a:r>
          </a:p>
          <a:p>
            <a:pPr marL="0" indent="0" algn="ctr">
              <a:buNone/>
            </a:pPr>
            <a:r>
              <a:rPr lang="en-US" sz="1200" i="1" dirty="0">
                <a:solidFill>
                  <a:srgbClr val="3366FF"/>
                </a:solidFill>
              </a:rPr>
              <a:t>Note: May combine this sponsorship with the Artist Lodging sponsorship for a total of $15,000.</a:t>
            </a:r>
          </a:p>
          <a:p>
            <a:pPr marL="0" indent="0" algn="ctr">
              <a:buNone/>
            </a:pPr>
            <a:endParaRPr lang="en-US" sz="14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1026" name="Picture 2" descr="J:\National Folk Festival\Marketing and Communications\Logos\NFF\NFF LOGO FINAL FILES\NFF LOGO FINAL FILES\RGB\NEW National_Folk_Festival_Stacked_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04800"/>
            <a:ext cx="1221268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31291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6419"/>
            <a:ext cx="8229600" cy="1249362"/>
          </a:xfrm>
        </p:spPr>
        <p:txBody>
          <a:bodyPr/>
          <a:lstStyle/>
          <a:p>
            <a:pPr algn="l"/>
            <a:r>
              <a:rPr lang="en-US" sz="2000" b="1" dirty="0">
                <a:ea typeface="Adobe Kaiti Std R" pitchFamily="18" charset="-128"/>
              </a:rPr>
              <a:t>National Folk Festival – </a:t>
            </a:r>
            <a: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  <a:t>Sponsorship Opportunities* 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2000" dirty="0">
                <a:ea typeface="Adobe Kaiti Std R" pitchFamily="18" charset="-128"/>
              </a:rPr>
              <a:t>Greensboro, North Carolina – September 9, 10 &amp; 11, 2016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ea typeface="Adobe Kaiti Std R" pitchFamily="18" charset="-128"/>
              </a:rPr>
              <a:t>Pop-Up Stage Sponsor – $10,000</a:t>
            </a:r>
            <a:endParaRPr lang="en-US" sz="1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7429500" cy="44196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Exciting “special” performances will take place on Saturday and Sunday in Center City Park, the crossroads of the Festival.</a:t>
            </a:r>
          </a:p>
          <a:p>
            <a:r>
              <a:rPr lang="en-US" sz="1800" dirty="0">
                <a:solidFill>
                  <a:srgbClr val="000000"/>
                </a:solidFill>
              </a:rPr>
              <a:t>Company name/logo displayed at performance venue in Center City Park</a:t>
            </a:r>
          </a:p>
          <a:p>
            <a:r>
              <a:rPr lang="en-US" sz="1800" dirty="0">
                <a:solidFill>
                  <a:srgbClr val="000000"/>
                </a:solidFill>
              </a:rPr>
              <a:t>Company name/logo </a:t>
            </a:r>
            <a:r>
              <a:rPr lang="en-US" sz="1800" dirty="0"/>
              <a:t>included as appropriate in ads/promo materials, including brochures, pocket guide, and Festival program guide</a:t>
            </a:r>
          </a:p>
          <a:p>
            <a:r>
              <a:rPr lang="en-US" sz="1800" dirty="0"/>
              <a:t>Company name/logo included on way-finding signs as appropriate</a:t>
            </a:r>
          </a:p>
          <a:p>
            <a:r>
              <a:rPr lang="en-US" sz="1800" dirty="0"/>
              <a:t>Complimentary passes for VIP reception and parking</a:t>
            </a:r>
          </a:p>
          <a:p>
            <a:r>
              <a:rPr lang="en-US" sz="1800" dirty="0"/>
              <a:t>Recognition on Greensboro’s National Folk Festival website linked to company site</a:t>
            </a:r>
          </a:p>
          <a:p>
            <a:r>
              <a:rPr lang="en-US" sz="1800" dirty="0"/>
              <a:t>Volunteer opportunities for employees</a:t>
            </a:r>
          </a:p>
          <a:p>
            <a:pPr marL="0" indent="0">
              <a:buNone/>
            </a:pPr>
            <a:endParaRPr lang="en-US" sz="1600" dirty="0"/>
          </a:p>
          <a:p>
            <a:pPr marL="0" indent="0" algn="ctr">
              <a:buNone/>
            </a:pPr>
            <a:r>
              <a:rPr lang="en-US" sz="1200" i="1" dirty="0">
                <a:solidFill>
                  <a:srgbClr val="3366FF"/>
                </a:solidFill>
              </a:rPr>
              <a:t>*Two-year commitments will be afforded special consideration</a:t>
            </a:r>
          </a:p>
          <a:p>
            <a:pPr marL="0" indent="0" algn="ctr">
              <a:buNone/>
            </a:pPr>
            <a:endParaRPr lang="en-US" sz="14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1026" name="Picture 2" descr="J:\National Folk Festival\Marketing and Communications\Logos\NFF\NFF LOGO FINAL FILES\NFF LOGO FINAL FILES\RGB\NEW National_Folk_Festival_Stacked_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04800"/>
            <a:ext cx="1221268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84504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6419"/>
            <a:ext cx="8229600" cy="1249362"/>
          </a:xfrm>
        </p:spPr>
        <p:txBody>
          <a:bodyPr/>
          <a:lstStyle/>
          <a:p>
            <a:pPr algn="l"/>
            <a:r>
              <a:rPr lang="en-US" sz="2000" b="1" dirty="0">
                <a:ea typeface="Adobe Kaiti Std R" pitchFamily="18" charset="-128"/>
              </a:rPr>
              <a:t>National Folk Festival – </a:t>
            </a:r>
            <a: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  <a:t>Sponsorship Opportunities* 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2000" dirty="0">
                <a:ea typeface="Adobe Kaiti Std R" pitchFamily="18" charset="-128"/>
              </a:rPr>
              <a:t>Greensboro, North Carolina – September 9, 10 &amp; 11, 2016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ea typeface="Adobe Kaiti Std R" pitchFamily="18" charset="-128"/>
              </a:rPr>
              <a:t>Artist Transport Sponsor – $10,000</a:t>
            </a:r>
            <a:endParaRPr lang="en-US" sz="1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7429500" cy="44196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Company will sponsor the Shuttle Busses that transport performers from the airport and Headquarters Hotel to and from their Festival appearances.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>
                <a:solidFill>
                  <a:srgbClr val="000000"/>
                </a:solidFill>
              </a:rPr>
              <a:t>Company logo displayed on Shuttles during Festival</a:t>
            </a:r>
          </a:p>
          <a:p>
            <a:r>
              <a:rPr lang="en-US" sz="1800" dirty="0">
                <a:solidFill>
                  <a:srgbClr val="000000"/>
                </a:solidFill>
              </a:rPr>
              <a:t>Company name/logo </a:t>
            </a:r>
            <a:r>
              <a:rPr lang="en-US" sz="1800" dirty="0"/>
              <a:t>included as appropriate in ads/promo materials, including brochures, pocket guide, and Festival program guide</a:t>
            </a:r>
          </a:p>
          <a:p>
            <a:r>
              <a:rPr lang="en-US" sz="1800" dirty="0"/>
              <a:t>Company name/logo included on way-finding signs as appropriate</a:t>
            </a:r>
          </a:p>
          <a:p>
            <a:r>
              <a:rPr lang="en-US" sz="1800" dirty="0"/>
              <a:t>Complimentary passes for VIP reception and parking</a:t>
            </a:r>
          </a:p>
          <a:p>
            <a:r>
              <a:rPr lang="en-US" sz="1800" dirty="0"/>
              <a:t>Recognition on Greensboro’s National Folk Festival website linked to company site</a:t>
            </a:r>
          </a:p>
          <a:p>
            <a:r>
              <a:rPr lang="en-US" sz="1800" dirty="0"/>
              <a:t>Volunteer opportunities for employees</a:t>
            </a:r>
          </a:p>
          <a:p>
            <a:endParaRPr lang="en-US" sz="1600" dirty="0"/>
          </a:p>
          <a:p>
            <a:endParaRPr lang="en-US" sz="1600" dirty="0"/>
          </a:p>
          <a:p>
            <a:pPr marL="0" indent="0" algn="ctr">
              <a:buNone/>
            </a:pPr>
            <a:r>
              <a:rPr lang="en-US" sz="1200" i="1" dirty="0">
                <a:solidFill>
                  <a:srgbClr val="3366FF"/>
                </a:solidFill>
              </a:rPr>
              <a:t>*Two-year commitments will be afforded special consideration</a:t>
            </a:r>
          </a:p>
          <a:p>
            <a:pPr marL="0" indent="0" algn="ctr">
              <a:buNone/>
            </a:pPr>
            <a:endParaRPr lang="en-US" sz="14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1026" name="Picture 2" descr="J:\National Folk Festival\Marketing and Communications\Logos\NFF\NFF LOGO FINAL FILES\NFF LOGO FINAL FILES\RGB\NEW National_Folk_Festival_Stacked_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04800"/>
            <a:ext cx="1221268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53832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6419"/>
            <a:ext cx="8229600" cy="1249362"/>
          </a:xfrm>
        </p:spPr>
        <p:txBody>
          <a:bodyPr/>
          <a:lstStyle/>
          <a:p>
            <a:pPr algn="l"/>
            <a:r>
              <a:rPr lang="en-US" sz="2000" b="1" dirty="0">
                <a:ea typeface="Adobe Kaiti Std R" pitchFamily="18" charset="-128"/>
              </a:rPr>
              <a:t>National Folk Festival – </a:t>
            </a:r>
            <a: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  <a:t>Sold and Pending Sponsorships*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2000" dirty="0">
                <a:ea typeface="Adobe Kaiti Std R" pitchFamily="18" charset="-128"/>
              </a:rPr>
              <a:t>Greensboro, North Carolina – September 9, 10 &amp; 11, 2016</a:t>
            </a:r>
            <a:br>
              <a:rPr lang="en-US" sz="2000" b="1" dirty="0">
                <a:solidFill>
                  <a:srgbClr val="3366FF"/>
                </a:solidFill>
                <a:ea typeface="Adobe Kaiti Std R" pitchFamily="18" charset="-128"/>
              </a:rPr>
            </a:b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ea typeface="Adobe Kaiti Std R" pitchFamily="18" charset="-128"/>
              </a:rPr>
              <a:t>Major Sponsorship Opportunities: Sold or Pending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7429500" cy="4572000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/>
              <a:t>SOLD: </a:t>
            </a:r>
          </a:p>
          <a:p>
            <a:r>
              <a:rPr lang="en-US" sz="1800" dirty="0"/>
              <a:t>Wrangler Stage</a:t>
            </a:r>
          </a:p>
          <a:p>
            <a:r>
              <a:rPr lang="en-US" sz="1800" dirty="0"/>
              <a:t>Lawn Stage, presented by Blue Cross and Blue Shield of North Carolina</a:t>
            </a:r>
          </a:p>
          <a:p>
            <a:r>
              <a:rPr lang="en-US" sz="1800" dirty="0"/>
              <a:t>Wellness Partner</a:t>
            </a:r>
          </a:p>
          <a:p>
            <a:r>
              <a:rPr lang="en-US" sz="1800" dirty="0"/>
              <a:t>Beverage Sponsor</a:t>
            </a:r>
          </a:p>
          <a:p>
            <a:endParaRPr lang="en-US" sz="1800" dirty="0"/>
          </a:p>
          <a:p>
            <a:pPr marL="0" indent="0">
              <a:buNone/>
            </a:pPr>
            <a:r>
              <a:rPr lang="en-US" sz="1800" b="1" dirty="0"/>
              <a:t>PENDING:</a:t>
            </a:r>
          </a:p>
          <a:p>
            <a:r>
              <a:rPr lang="en-US" sz="1800" dirty="0"/>
              <a:t>North Carolina Craft Beer Sponsors</a:t>
            </a:r>
          </a:p>
          <a:p>
            <a:r>
              <a:rPr lang="en-US" sz="1800" dirty="0"/>
              <a:t>North Carolina Arts Marketplace</a:t>
            </a:r>
          </a:p>
          <a:p>
            <a:r>
              <a:rPr lang="en-US" sz="1800" dirty="0"/>
              <a:t>Family Area</a:t>
            </a:r>
          </a:p>
          <a:p>
            <a:r>
              <a:rPr lang="en-US" sz="1800" dirty="0"/>
              <a:t>Family Stage</a:t>
            </a:r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pPr marL="0" indent="0" algn="ctr">
              <a:buNone/>
            </a:pPr>
            <a:r>
              <a:rPr lang="en-US" sz="1200" i="1" dirty="0">
                <a:solidFill>
                  <a:srgbClr val="3366FF"/>
                </a:solidFill>
              </a:rPr>
              <a:t>*As </a:t>
            </a:r>
            <a:r>
              <a:rPr lang="en-US" sz="1200" i="1">
                <a:solidFill>
                  <a:srgbClr val="3366FF"/>
                </a:solidFill>
              </a:rPr>
              <a:t>of February 18, </a:t>
            </a:r>
            <a:r>
              <a:rPr lang="en-US" sz="1200" i="1" dirty="0">
                <a:solidFill>
                  <a:srgbClr val="3366FF"/>
                </a:solidFill>
              </a:rPr>
              <a:t>2016</a:t>
            </a:r>
          </a:p>
          <a:p>
            <a:pPr marL="0" indent="0" algn="ctr">
              <a:buNone/>
            </a:pPr>
            <a:endParaRPr lang="en-US" sz="14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1026" name="Picture 2" descr="J:\National Folk Festival\Marketing and Communications\Logos\NFF\NFF LOGO FINAL FILES\NFF LOGO FINAL FILES\RGB\NEW National_Folk_Festival_Stacked_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04800"/>
            <a:ext cx="1221268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48841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1950</TotalTime>
  <Words>2503</Words>
  <Application>Microsoft Office PowerPoint</Application>
  <PresentationFormat>On-screen Show (4:3)</PresentationFormat>
  <Paragraphs>296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Adobe Kaiti Std R</vt:lpstr>
      <vt:lpstr>Arial</vt:lpstr>
      <vt:lpstr>Calibri</vt:lpstr>
      <vt:lpstr>Office Theme</vt:lpstr>
      <vt:lpstr>National Folk Festival – Greensboro (2015 - 2017) </vt:lpstr>
      <vt:lpstr>National Folk Festival  Greensboro, North Carolina – September 9, 10 &amp; 11, 2016 Why Greensboro? Why North Carolina?</vt:lpstr>
      <vt:lpstr>National Folk Festival  Greensboro, North Carolina – September 9, 10 &amp; 11, 2016 Economic Impact and Demographics</vt:lpstr>
      <vt:lpstr>National Folk Festival  Greensboro, North Carolina – September 9, 10 &amp; 11, 2016 Results from 2015 National Folk Festival in Greensboro</vt:lpstr>
      <vt:lpstr>National Folk Festival – Sponsorship Opportunities*  Greensboro, North Carolina – September 9, 10 &amp; 11, 2016 City Stage Sponsorship – $100,000</vt:lpstr>
      <vt:lpstr>National Folk Festival – Sponsorship Opportunities*  Greensboro, North Carolina – September 9,  10 &amp; 11, 2016 Dance Pavilion Sponsorship – $100,000</vt:lpstr>
      <vt:lpstr>National Folk Festival – Sponsorship Opportunities*  Greensboro, North Carolina – September 9, 10 &amp; 11, 2016 Stage Sponsorships – $50,000 – $100,000 (two sold; one available)</vt:lpstr>
      <vt:lpstr>National Folk Festival – Sponsorship Opportunities*  Greensboro, North Carolina – September 9, 10 &amp; 11, 2016 Fabric of Freedom – The Greensboro Story Sponsor: $50,000 (2 available)</vt:lpstr>
      <vt:lpstr>National Folk Festival – Co-sponsorship Opportunities*  Greensboro, North Carolina – September 9, 10 &amp; 11, 2016 North Carolina Folklife Area – $50,000</vt:lpstr>
      <vt:lpstr>National Folk Festival – Co-sponsorship Opportunities*  Greensboro, North Carolina – September 11, 12, 13, 2015 North Carolina Traditions Stage – $25,000</vt:lpstr>
      <vt:lpstr>National Folk Festival – Sponsorship Opportunities*  Greensboro, North Carolina – September 9, 10 &amp; 11, 2016 North Carolina Broadcast Partner: $25,000</vt:lpstr>
      <vt:lpstr>National Folk Festival – Sponsorship Opportunities*  Greensboro, North Carolina – September 9, 10 &amp; 11, 2016 Artists-in-Schools Sponsor: $25,000</vt:lpstr>
      <vt:lpstr>National Folk Festival – Sponsorship Opportunities*  Greensboro, North Carolina – September 9, 10 &amp; 11, 2016 Park ‘n Ride/Transportation Sponsor – $25,000</vt:lpstr>
      <vt:lpstr>National Folk Festival – Sponsorship Opportunities*  Greensboro, North Carolina – September 9, 10 &amp; 11, 2016 Mobile App Sponsor – $20,000</vt:lpstr>
      <vt:lpstr>National Folk Festival – Sponsorship Opportunities*  Greensboro, North Carolina – September 9, 10 &amp; 11, 2016 VIP Tent Sponsor: $20,000</vt:lpstr>
      <vt:lpstr>National Folk Festival – Sponsorship Opportunities*  Greensboro, North Carolina – September 9, 10 &amp; 11, 2016 Foodway Sponsor – $15,000 (two available)</vt:lpstr>
      <vt:lpstr>National Folk Festival – Sponsorship Opportunities*  Greensboro, North Carolina – September 9, 10 &amp; 11, 2016 Courtesy Ride/Golf Cart Sponsor – $10,000 (two available)</vt:lpstr>
      <vt:lpstr>National Folk Festival – Sponsorship Opportunities*  Greensboro, North Carolina – September 9, 10 &amp; 11, 2016 Volunteer T-Shirt Sponsor – $10,000</vt:lpstr>
      <vt:lpstr>National Folk Festival – Sponsorship Opportunities*  Greensboro, North Carolina – September 9, 10 &amp; 11, 2016 Artist Lodging Sponsor – $10,000</vt:lpstr>
      <vt:lpstr>National Folk Festival – Sponsorship Opportunities*  Greensboro, North Carolina – September 9, 10 &amp; 11, 2016 Saturday “After-Hours” Party Sponsor – $10,000</vt:lpstr>
      <vt:lpstr>National Folk Festival – Sponsorship Opportunities*  Greensboro, North Carolina – September 9, 10 &amp; 11, 2016 Pop-Up Stage Sponsor – $10,000</vt:lpstr>
      <vt:lpstr>National Folk Festival – Sponsorship Opportunities*  Greensboro, North Carolina – September 9, 10 &amp; 11, 2016 Artist Transport Sponsor – $10,000</vt:lpstr>
      <vt:lpstr>National Folk Festival – Sold and Pending Sponsorships* Greensboro, North Carolina – September 9, 10 &amp; 11, 2016 Major Sponsorship Opportunities: Sold or Pending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ArtsGreensboro Meeting</dc:title>
  <dc:creator>Kaitlin Smith</dc:creator>
  <cp:lastModifiedBy>Art Menius</cp:lastModifiedBy>
  <cp:revision>144</cp:revision>
  <cp:lastPrinted>2016-02-19T19:44:55Z</cp:lastPrinted>
  <dcterms:created xsi:type="dcterms:W3CDTF">2013-11-12T19:53:35Z</dcterms:created>
  <dcterms:modified xsi:type="dcterms:W3CDTF">2016-03-30T04:06:58Z</dcterms:modified>
</cp:coreProperties>
</file>