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408" r:id="rId4"/>
    <p:sldId id="368" r:id="rId5"/>
    <p:sldId id="367" r:id="rId6"/>
    <p:sldId id="259" r:id="rId7"/>
    <p:sldId id="271" r:id="rId8"/>
    <p:sldId id="258" r:id="rId9"/>
    <p:sldId id="369" r:id="rId10"/>
    <p:sldId id="407" r:id="rId11"/>
    <p:sldId id="372" r:id="rId12"/>
    <p:sldId id="260" r:id="rId13"/>
    <p:sldId id="263" r:id="rId14"/>
    <p:sldId id="264" r:id="rId15"/>
    <p:sldId id="269" r:id="rId16"/>
    <p:sldId id="268" r:id="rId17"/>
    <p:sldId id="267" r:id="rId18"/>
    <p:sldId id="265" r:id="rId19"/>
    <p:sldId id="266" r:id="rId20"/>
    <p:sldId id="261" r:id="rId21"/>
    <p:sldId id="262" r:id="rId22"/>
    <p:sldId id="371" r:id="rId23"/>
    <p:sldId id="257" r:id="rId24"/>
    <p:sldId id="272" r:id="rId25"/>
    <p:sldId id="399" r:id="rId26"/>
    <p:sldId id="401" r:id="rId27"/>
    <p:sldId id="409" r:id="rId28"/>
    <p:sldId id="404" r:id="rId29"/>
    <p:sldId id="403" r:id="rId30"/>
    <p:sldId id="387" r:id="rId31"/>
    <p:sldId id="405" r:id="rId32"/>
  </p:sldIdLst>
  <p:sldSz cx="12192000" cy="6858000"/>
  <p:notesSz cx="92964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5220" autoAdjust="0"/>
  </p:normalViewPr>
  <p:slideViewPr>
    <p:cSldViewPr snapToGrid="0">
      <p:cViewPr varScale="1">
        <p:scale>
          <a:sx n="86" d="100"/>
          <a:sy n="86" d="100"/>
        </p:scale>
        <p:origin x="562"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76CBA-00EF-417D-ACAE-7DC537F91F2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BA74F29-920F-4FAA-98A7-B644A2125C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59AE567-0C15-4E8E-8DDE-9EB09A6D2B3E}"/>
              </a:ext>
            </a:extLst>
          </p:cNvPr>
          <p:cNvSpPr>
            <a:spLocks noGrp="1"/>
          </p:cNvSpPr>
          <p:nvPr>
            <p:ph type="dt" sz="half" idx="10"/>
          </p:nvPr>
        </p:nvSpPr>
        <p:spPr/>
        <p:txBody>
          <a:bodyPr/>
          <a:lstStyle/>
          <a:p>
            <a:fld id="{4E6844D0-4D30-4091-8422-D7A51C31DE08}" type="datetimeFigureOut">
              <a:rPr lang="en-US" smtClean="0"/>
              <a:t>3/12/2020</a:t>
            </a:fld>
            <a:endParaRPr lang="en-US"/>
          </a:p>
        </p:txBody>
      </p:sp>
      <p:sp>
        <p:nvSpPr>
          <p:cNvPr id="5" name="Footer Placeholder 4">
            <a:extLst>
              <a:ext uri="{FF2B5EF4-FFF2-40B4-BE49-F238E27FC236}">
                <a16:creationId xmlns:a16="http://schemas.microsoft.com/office/drawing/2014/main" id="{412D5A25-2A9E-4762-A62B-4A49B8D7DF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754497-0763-408C-919E-6D044F8E5CC2}"/>
              </a:ext>
            </a:extLst>
          </p:cNvPr>
          <p:cNvSpPr>
            <a:spLocks noGrp="1"/>
          </p:cNvSpPr>
          <p:nvPr>
            <p:ph type="sldNum" sz="quarter" idx="12"/>
          </p:nvPr>
        </p:nvSpPr>
        <p:spPr/>
        <p:txBody>
          <a:bodyPr/>
          <a:lstStyle/>
          <a:p>
            <a:fld id="{BA0DC68B-0B61-48D5-A6A1-68823CDFE4D2}" type="slidenum">
              <a:rPr lang="en-US" smtClean="0"/>
              <a:t>‹#›</a:t>
            </a:fld>
            <a:endParaRPr lang="en-US"/>
          </a:p>
        </p:txBody>
      </p:sp>
    </p:spTree>
    <p:extLst>
      <p:ext uri="{BB962C8B-B14F-4D97-AF65-F5344CB8AC3E}">
        <p14:creationId xmlns:p14="http://schemas.microsoft.com/office/powerpoint/2010/main" val="1091380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5F4F7-FBE5-4363-914A-7A044590CFB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66485C-7668-4119-8823-3D83A84956A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DA818E-1F2F-4A6A-A8F8-DC5612024CD5}"/>
              </a:ext>
            </a:extLst>
          </p:cNvPr>
          <p:cNvSpPr>
            <a:spLocks noGrp="1"/>
          </p:cNvSpPr>
          <p:nvPr>
            <p:ph type="dt" sz="half" idx="10"/>
          </p:nvPr>
        </p:nvSpPr>
        <p:spPr/>
        <p:txBody>
          <a:bodyPr/>
          <a:lstStyle/>
          <a:p>
            <a:fld id="{4E6844D0-4D30-4091-8422-D7A51C31DE08}" type="datetimeFigureOut">
              <a:rPr lang="en-US" smtClean="0"/>
              <a:t>3/12/2020</a:t>
            </a:fld>
            <a:endParaRPr lang="en-US"/>
          </a:p>
        </p:txBody>
      </p:sp>
      <p:sp>
        <p:nvSpPr>
          <p:cNvPr id="5" name="Footer Placeholder 4">
            <a:extLst>
              <a:ext uri="{FF2B5EF4-FFF2-40B4-BE49-F238E27FC236}">
                <a16:creationId xmlns:a16="http://schemas.microsoft.com/office/drawing/2014/main" id="{9C69F2DA-E0ED-48CF-8FD7-A8201DD0F3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524A29-73C4-4F13-B026-B5DF759BB3A8}"/>
              </a:ext>
            </a:extLst>
          </p:cNvPr>
          <p:cNvSpPr>
            <a:spLocks noGrp="1"/>
          </p:cNvSpPr>
          <p:nvPr>
            <p:ph type="sldNum" sz="quarter" idx="12"/>
          </p:nvPr>
        </p:nvSpPr>
        <p:spPr/>
        <p:txBody>
          <a:bodyPr/>
          <a:lstStyle/>
          <a:p>
            <a:fld id="{BA0DC68B-0B61-48D5-A6A1-68823CDFE4D2}" type="slidenum">
              <a:rPr lang="en-US" smtClean="0"/>
              <a:t>‹#›</a:t>
            </a:fld>
            <a:endParaRPr lang="en-US"/>
          </a:p>
        </p:txBody>
      </p:sp>
    </p:spTree>
    <p:extLst>
      <p:ext uri="{BB962C8B-B14F-4D97-AF65-F5344CB8AC3E}">
        <p14:creationId xmlns:p14="http://schemas.microsoft.com/office/powerpoint/2010/main" val="4261802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4272B-2AA8-422C-9686-C3C16D4EE05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EBD5137-718C-477D-965D-99E2EEE7B2F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9D38E43-1AE7-4E67-A97A-F24C87780588}"/>
              </a:ext>
            </a:extLst>
          </p:cNvPr>
          <p:cNvSpPr>
            <a:spLocks noGrp="1"/>
          </p:cNvSpPr>
          <p:nvPr>
            <p:ph type="dt" sz="half" idx="10"/>
          </p:nvPr>
        </p:nvSpPr>
        <p:spPr/>
        <p:txBody>
          <a:bodyPr/>
          <a:lstStyle/>
          <a:p>
            <a:fld id="{4E6844D0-4D30-4091-8422-D7A51C31DE08}" type="datetimeFigureOut">
              <a:rPr lang="en-US" smtClean="0"/>
              <a:t>3/12/2020</a:t>
            </a:fld>
            <a:endParaRPr lang="en-US"/>
          </a:p>
        </p:txBody>
      </p:sp>
      <p:sp>
        <p:nvSpPr>
          <p:cNvPr id="5" name="Footer Placeholder 4">
            <a:extLst>
              <a:ext uri="{FF2B5EF4-FFF2-40B4-BE49-F238E27FC236}">
                <a16:creationId xmlns:a16="http://schemas.microsoft.com/office/drawing/2014/main" id="{15755F1B-CBB1-4752-98B8-AA33ED3A30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37EDCF-89AF-4D76-9BC7-2240E8AF03D1}"/>
              </a:ext>
            </a:extLst>
          </p:cNvPr>
          <p:cNvSpPr>
            <a:spLocks noGrp="1"/>
          </p:cNvSpPr>
          <p:nvPr>
            <p:ph type="sldNum" sz="quarter" idx="12"/>
          </p:nvPr>
        </p:nvSpPr>
        <p:spPr/>
        <p:txBody>
          <a:bodyPr/>
          <a:lstStyle/>
          <a:p>
            <a:fld id="{BA0DC68B-0B61-48D5-A6A1-68823CDFE4D2}" type="slidenum">
              <a:rPr lang="en-US" smtClean="0"/>
              <a:t>‹#›</a:t>
            </a:fld>
            <a:endParaRPr lang="en-US"/>
          </a:p>
        </p:txBody>
      </p:sp>
    </p:spTree>
    <p:extLst>
      <p:ext uri="{BB962C8B-B14F-4D97-AF65-F5344CB8AC3E}">
        <p14:creationId xmlns:p14="http://schemas.microsoft.com/office/powerpoint/2010/main" val="3673648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07645-40E0-4B20-8970-222C7761AD7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8E43FF3-47DD-4A2A-99E7-EA0941109C7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F009DF3-CE34-4465-AAE6-C356A838D11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77F5AE2-5D40-4192-AD0E-7434955D170A}"/>
              </a:ext>
            </a:extLst>
          </p:cNvPr>
          <p:cNvSpPr>
            <a:spLocks noGrp="1"/>
          </p:cNvSpPr>
          <p:nvPr>
            <p:ph type="dt" sz="half" idx="10"/>
          </p:nvPr>
        </p:nvSpPr>
        <p:spPr/>
        <p:txBody>
          <a:bodyPr/>
          <a:lstStyle/>
          <a:p>
            <a:fld id="{4E6844D0-4D30-4091-8422-D7A51C31DE08}" type="datetimeFigureOut">
              <a:rPr lang="en-US" smtClean="0"/>
              <a:t>3/12/2020</a:t>
            </a:fld>
            <a:endParaRPr lang="en-US"/>
          </a:p>
        </p:txBody>
      </p:sp>
      <p:sp>
        <p:nvSpPr>
          <p:cNvPr id="6" name="Footer Placeholder 5">
            <a:extLst>
              <a:ext uri="{FF2B5EF4-FFF2-40B4-BE49-F238E27FC236}">
                <a16:creationId xmlns:a16="http://schemas.microsoft.com/office/drawing/2014/main" id="{61367736-4AD9-42DD-A879-7E4285B6593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FB356D2-57DE-442F-94F5-A43169D7FE71}"/>
              </a:ext>
            </a:extLst>
          </p:cNvPr>
          <p:cNvSpPr>
            <a:spLocks noGrp="1"/>
          </p:cNvSpPr>
          <p:nvPr>
            <p:ph type="sldNum" sz="quarter" idx="12"/>
          </p:nvPr>
        </p:nvSpPr>
        <p:spPr/>
        <p:txBody>
          <a:bodyPr/>
          <a:lstStyle/>
          <a:p>
            <a:fld id="{BA0DC68B-0B61-48D5-A6A1-68823CDFE4D2}" type="slidenum">
              <a:rPr lang="en-US" smtClean="0"/>
              <a:t>‹#›</a:t>
            </a:fld>
            <a:endParaRPr lang="en-US"/>
          </a:p>
        </p:txBody>
      </p:sp>
    </p:spTree>
    <p:extLst>
      <p:ext uri="{BB962C8B-B14F-4D97-AF65-F5344CB8AC3E}">
        <p14:creationId xmlns:p14="http://schemas.microsoft.com/office/powerpoint/2010/main" val="26891932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8BF1D-D1F5-49BB-9664-34E2C186376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742548F-DE2E-444D-A825-BCF75E7023E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0965BA5-3056-47C5-B01C-5CB2FD8E3AB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FC5B6D9-C774-49DC-B9C6-76E2BE8BC3A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82265B5-E864-4684-A415-60E5906C1D4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381B69E-0C7F-4061-A20A-52DADF6CD844}"/>
              </a:ext>
            </a:extLst>
          </p:cNvPr>
          <p:cNvSpPr>
            <a:spLocks noGrp="1"/>
          </p:cNvSpPr>
          <p:nvPr>
            <p:ph type="dt" sz="half" idx="10"/>
          </p:nvPr>
        </p:nvSpPr>
        <p:spPr/>
        <p:txBody>
          <a:bodyPr/>
          <a:lstStyle/>
          <a:p>
            <a:fld id="{4E6844D0-4D30-4091-8422-D7A51C31DE08}" type="datetimeFigureOut">
              <a:rPr lang="en-US" smtClean="0"/>
              <a:t>3/12/2020</a:t>
            </a:fld>
            <a:endParaRPr lang="en-US"/>
          </a:p>
        </p:txBody>
      </p:sp>
      <p:sp>
        <p:nvSpPr>
          <p:cNvPr id="8" name="Footer Placeholder 7">
            <a:extLst>
              <a:ext uri="{FF2B5EF4-FFF2-40B4-BE49-F238E27FC236}">
                <a16:creationId xmlns:a16="http://schemas.microsoft.com/office/drawing/2014/main" id="{08BEB48B-5C6A-45E5-93E2-916F80B449B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14625E0-0774-49C4-8D7F-9DE6B2583642}"/>
              </a:ext>
            </a:extLst>
          </p:cNvPr>
          <p:cNvSpPr>
            <a:spLocks noGrp="1"/>
          </p:cNvSpPr>
          <p:nvPr>
            <p:ph type="sldNum" sz="quarter" idx="12"/>
          </p:nvPr>
        </p:nvSpPr>
        <p:spPr/>
        <p:txBody>
          <a:bodyPr/>
          <a:lstStyle/>
          <a:p>
            <a:fld id="{BA0DC68B-0B61-48D5-A6A1-68823CDFE4D2}" type="slidenum">
              <a:rPr lang="en-US" smtClean="0"/>
              <a:t>‹#›</a:t>
            </a:fld>
            <a:endParaRPr lang="en-US"/>
          </a:p>
        </p:txBody>
      </p:sp>
    </p:spTree>
    <p:extLst>
      <p:ext uri="{BB962C8B-B14F-4D97-AF65-F5344CB8AC3E}">
        <p14:creationId xmlns:p14="http://schemas.microsoft.com/office/powerpoint/2010/main" val="40560513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458F3-06A6-4555-B796-20C3241C440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15B62E9-2D33-4937-8FE3-7CD82FCA8C80}"/>
              </a:ext>
            </a:extLst>
          </p:cNvPr>
          <p:cNvSpPr>
            <a:spLocks noGrp="1"/>
          </p:cNvSpPr>
          <p:nvPr>
            <p:ph type="dt" sz="half" idx="10"/>
          </p:nvPr>
        </p:nvSpPr>
        <p:spPr/>
        <p:txBody>
          <a:bodyPr/>
          <a:lstStyle/>
          <a:p>
            <a:fld id="{4E6844D0-4D30-4091-8422-D7A51C31DE08}" type="datetimeFigureOut">
              <a:rPr lang="en-US" smtClean="0"/>
              <a:t>3/12/2020</a:t>
            </a:fld>
            <a:endParaRPr lang="en-US"/>
          </a:p>
        </p:txBody>
      </p:sp>
      <p:sp>
        <p:nvSpPr>
          <p:cNvPr id="4" name="Footer Placeholder 3">
            <a:extLst>
              <a:ext uri="{FF2B5EF4-FFF2-40B4-BE49-F238E27FC236}">
                <a16:creationId xmlns:a16="http://schemas.microsoft.com/office/drawing/2014/main" id="{47C7B9C8-5E5F-4CA5-BC93-EE91AF23577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A1A0E14-B31D-42A9-B973-8CA4AA835D55}"/>
              </a:ext>
            </a:extLst>
          </p:cNvPr>
          <p:cNvSpPr>
            <a:spLocks noGrp="1"/>
          </p:cNvSpPr>
          <p:nvPr>
            <p:ph type="sldNum" sz="quarter" idx="12"/>
          </p:nvPr>
        </p:nvSpPr>
        <p:spPr/>
        <p:txBody>
          <a:bodyPr/>
          <a:lstStyle/>
          <a:p>
            <a:fld id="{BA0DC68B-0B61-48D5-A6A1-68823CDFE4D2}" type="slidenum">
              <a:rPr lang="en-US" smtClean="0"/>
              <a:t>‹#›</a:t>
            </a:fld>
            <a:endParaRPr lang="en-US"/>
          </a:p>
        </p:txBody>
      </p:sp>
    </p:spTree>
    <p:extLst>
      <p:ext uri="{BB962C8B-B14F-4D97-AF65-F5344CB8AC3E}">
        <p14:creationId xmlns:p14="http://schemas.microsoft.com/office/powerpoint/2010/main" val="171746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1C843E9-C175-4A96-90D7-42416D2CDF16}"/>
              </a:ext>
            </a:extLst>
          </p:cNvPr>
          <p:cNvSpPr>
            <a:spLocks noGrp="1"/>
          </p:cNvSpPr>
          <p:nvPr>
            <p:ph type="dt" sz="half" idx="10"/>
          </p:nvPr>
        </p:nvSpPr>
        <p:spPr/>
        <p:txBody>
          <a:bodyPr/>
          <a:lstStyle/>
          <a:p>
            <a:fld id="{4E6844D0-4D30-4091-8422-D7A51C31DE08}" type="datetimeFigureOut">
              <a:rPr lang="en-US" smtClean="0"/>
              <a:t>3/12/2020</a:t>
            </a:fld>
            <a:endParaRPr lang="en-US"/>
          </a:p>
        </p:txBody>
      </p:sp>
      <p:sp>
        <p:nvSpPr>
          <p:cNvPr id="3" name="Footer Placeholder 2">
            <a:extLst>
              <a:ext uri="{FF2B5EF4-FFF2-40B4-BE49-F238E27FC236}">
                <a16:creationId xmlns:a16="http://schemas.microsoft.com/office/drawing/2014/main" id="{EF8A6D73-0B4F-4A48-AFA1-200E900BA81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36D9922-EDA0-4680-AF09-D91B31057F7B}"/>
              </a:ext>
            </a:extLst>
          </p:cNvPr>
          <p:cNvSpPr>
            <a:spLocks noGrp="1"/>
          </p:cNvSpPr>
          <p:nvPr>
            <p:ph type="sldNum" sz="quarter" idx="12"/>
          </p:nvPr>
        </p:nvSpPr>
        <p:spPr/>
        <p:txBody>
          <a:bodyPr/>
          <a:lstStyle/>
          <a:p>
            <a:fld id="{BA0DC68B-0B61-48D5-A6A1-68823CDFE4D2}" type="slidenum">
              <a:rPr lang="en-US" smtClean="0"/>
              <a:t>‹#›</a:t>
            </a:fld>
            <a:endParaRPr lang="en-US"/>
          </a:p>
        </p:txBody>
      </p:sp>
    </p:spTree>
    <p:extLst>
      <p:ext uri="{BB962C8B-B14F-4D97-AF65-F5344CB8AC3E}">
        <p14:creationId xmlns:p14="http://schemas.microsoft.com/office/powerpoint/2010/main" val="15388868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BD9BB-6A35-446D-99DB-C1E9FF68F45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E0224EE-D956-43A1-8A9E-52721D795B5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CAD4788-0484-4C7A-BB0F-DB91D67D96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49FEA2-5ECB-40E6-8591-FE7147CC6B05}"/>
              </a:ext>
            </a:extLst>
          </p:cNvPr>
          <p:cNvSpPr>
            <a:spLocks noGrp="1"/>
          </p:cNvSpPr>
          <p:nvPr>
            <p:ph type="dt" sz="half" idx="10"/>
          </p:nvPr>
        </p:nvSpPr>
        <p:spPr/>
        <p:txBody>
          <a:bodyPr/>
          <a:lstStyle/>
          <a:p>
            <a:fld id="{4E6844D0-4D30-4091-8422-D7A51C31DE08}" type="datetimeFigureOut">
              <a:rPr lang="en-US" smtClean="0"/>
              <a:t>3/12/2020</a:t>
            </a:fld>
            <a:endParaRPr lang="en-US"/>
          </a:p>
        </p:txBody>
      </p:sp>
      <p:sp>
        <p:nvSpPr>
          <p:cNvPr id="6" name="Footer Placeholder 5">
            <a:extLst>
              <a:ext uri="{FF2B5EF4-FFF2-40B4-BE49-F238E27FC236}">
                <a16:creationId xmlns:a16="http://schemas.microsoft.com/office/drawing/2014/main" id="{6ECEB16C-750A-49A0-A3B0-1DF85E8894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1A57B7-F6E9-4A6B-8E25-A06385DFA587}"/>
              </a:ext>
            </a:extLst>
          </p:cNvPr>
          <p:cNvSpPr>
            <a:spLocks noGrp="1"/>
          </p:cNvSpPr>
          <p:nvPr>
            <p:ph type="sldNum" sz="quarter" idx="12"/>
          </p:nvPr>
        </p:nvSpPr>
        <p:spPr/>
        <p:txBody>
          <a:bodyPr/>
          <a:lstStyle/>
          <a:p>
            <a:fld id="{BA0DC68B-0B61-48D5-A6A1-68823CDFE4D2}" type="slidenum">
              <a:rPr lang="en-US" smtClean="0"/>
              <a:t>‹#›</a:t>
            </a:fld>
            <a:endParaRPr lang="en-US"/>
          </a:p>
        </p:txBody>
      </p:sp>
    </p:spTree>
    <p:extLst>
      <p:ext uri="{BB962C8B-B14F-4D97-AF65-F5344CB8AC3E}">
        <p14:creationId xmlns:p14="http://schemas.microsoft.com/office/powerpoint/2010/main" val="390603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56996-5B09-48AE-A578-E63F52CC740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8A40650-0FE8-4E55-AC21-EC88DB9C91D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6B486BB-0E39-4A66-B550-827EF4D03B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0482BF-E30E-4A27-A597-FB5CEFD481BA}"/>
              </a:ext>
            </a:extLst>
          </p:cNvPr>
          <p:cNvSpPr>
            <a:spLocks noGrp="1"/>
          </p:cNvSpPr>
          <p:nvPr>
            <p:ph type="dt" sz="half" idx="10"/>
          </p:nvPr>
        </p:nvSpPr>
        <p:spPr/>
        <p:txBody>
          <a:bodyPr/>
          <a:lstStyle/>
          <a:p>
            <a:fld id="{4E6844D0-4D30-4091-8422-D7A51C31DE08}" type="datetimeFigureOut">
              <a:rPr lang="en-US" smtClean="0"/>
              <a:t>3/12/2020</a:t>
            </a:fld>
            <a:endParaRPr lang="en-US"/>
          </a:p>
        </p:txBody>
      </p:sp>
      <p:sp>
        <p:nvSpPr>
          <p:cNvPr id="6" name="Footer Placeholder 5">
            <a:extLst>
              <a:ext uri="{FF2B5EF4-FFF2-40B4-BE49-F238E27FC236}">
                <a16:creationId xmlns:a16="http://schemas.microsoft.com/office/drawing/2014/main" id="{AB618AE7-F8F8-492F-B0CB-CF3185EBED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C74AAC-5873-4729-A083-1335563EEAB8}"/>
              </a:ext>
            </a:extLst>
          </p:cNvPr>
          <p:cNvSpPr>
            <a:spLocks noGrp="1"/>
          </p:cNvSpPr>
          <p:nvPr>
            <p:ph type="sldNum" sz="quarter" idx="12"/>
          </p:nvPr>
        </p:nvSpPr>
        <p:spPr/>
        <p:txBody>
          <a:bodyPr/>
          <a:lstStyle/>
          <a:p>
            <a:fld id="{BA0DC68B-0B61-48D5-A6A1-68823CDFE4D2}" type="slidenum">
              <a:rPr lang="en-US" smtClean="0"/>
              <a:t>‹#›</a:t>
            </a:fld>
            <a:endParaRPr lang="en-US"/>
          </a:p>
        </p:txBody>
      </p:sp>
    </p:spTree>
    <p:extLst>
      <p:ext uri="{BB962C8B-B14F-4D97-AF65-F5344CB8AC3E}">
        <p14:creationId xmlns:p14="http://schemas.microsoft.com/office/powerpoint/2010/main" val="1412441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87038-6690-4027-B193-AD105FB90B1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0702BA9-435E-4905-86D0-5239A292640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B29BF3-CDC8-4EEC-8583-76FD9DF49B00}"/>
              </a:ext>
            </a:extLst>
          </p:cNvPr>
          <p:cNvSpPr>
            <a:spLocks noGrp="1"/>
          </p:cNvSpPr>
          <p:nvPr>
            <p:ph type="dt" sz="half" idx="10"/>
          </p:nvPr>
        </p:nvSpPr>
        <p:spPr/>
        <p:txBody>
          <a:bodyPr/>
          <a:lstStyle/>
          <a:p>
            <a:fld id="{4E6844D0-4D30-4091-8422-D7A51C31DE08}" type="datetimeFigureOut">
              <a:rPr lang="en-US" smtClean="0"/>
              <a:t>3/12/2020</a:t>
            </a:fld>
            <a:endParaRPr lang="en-US"/>
          </a:p>
        </p:txBody>
      </p:sp>
      <p:sp>
        <p:nvSpPr>
          <p:cNvPr id="5" name="Footer Placeholder 4">
            <a:extLst>
              <a:ext uri="{FF2B5EF4-FFF2-40B4-BE49-F238E27FC236}">
                <a16:creationId xmlns:a16="http://schemas.microsoft.com/office/drawing/2014/main" id="{E56E70D3-2988-4309-9A7B-D92BD14C82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5AA5B7-3DC3-419C-99A9-E4B7361C874A}"/>
              </a:ext>
            </a:extLst>
          </p:cNvPr>
          <p:cNvSpPr>
            <a:spLocks noGrp="1"/>
          </p:cNvSpPr>
          <p:nvPr>
            <p:ph type="sldNum" sz="quarter" idx="12"/>
          </p:nvPr>
        </p:nvSpPr>
        <p:spPr/>
        <p:txBody>
          <a:bodyPr/>
          <a:lstStyle/>
          <a:p>
            <a:fld id="{BA0DC68B-0B61-48D5-A6A1-68823CDFE4D2}" type="slidenum">
              <a:rPr lang="en-US" smtClean="0"/>
              <a:t>‹#›</a:t>
            </a:fld>
            <a:endParaRPr lang="en-US"/>
          </a:p>
        </p:txBody>
      </p:sp>
    </p:spTree>
    <p:extLst>
      <p:ext uri="{BB962C8B-B14F-4D97-AF65-F5344CB8AC3E}">
        <p14:creationId xmlns:p14="http://schemas.microsoft.com/office/powerpoint/2010/main" val="8696396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B48FA94-067D-441B-B041-A7203B207E9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CF3CDFE-4CE1-47DF-BC77-4F4E3707F67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18ED59-321D-490A-974B-2B6C091850C0}"/>
              </a:ext>
            </a:extLst>
          </p:cNvPr>
          <p:cNvSpPr>
            <a:spLocks noGrp="1"/>
          </p:cNvSpPr>
          <p:nvPr>
            <p:ph type="dt" sz="half" idx="10"/>
          </p:nvPr>
        </p:nvSpPr>
        <p:spPr/>
        <p:txBody>
          <a:bodyPr/>
          <a:lstStyle/>
          <a:p>
            <a:fld id="{4E6844D0-4D30-4091-8422-D7A51C31DE08}" type="datetimeFigureOut">
              <a:rPr lang="en-US" smtClean="0"/>
              <a:t>3/12/2020</a:t>
            </a:fld>
            <a:endParaRPr lang="en-US"/>
          </a:p>
        </p:txBody>
      </p:sp>
      <p:sp>
        <p:nvSpPr>
          <p:cNvPr id="5" name="Footer Placeholder 4">
            <a:extLst>
              <a:ext uri="{FF2B5EF4-FFF2-40B4-BE49-F238E27FC236}">
                <a16:creationId xmlns:a16="http://schemas.microsoft.com/office/drawing/2014/main" id="{87C403F3-BED4-409C-9B7A-3D900BECAB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978753-EE28-4403-8923-692E9C8C992D}"/>
              </a:ext>
            </a:extLst>
          </p:cNvPr>
          <p:cNvSpPr>
            <a:spLocks noGrp="1"/>
          </p:cNvSpPr>
          <p:nvPr>
            <p:ph type="sldNum" sz="quarter" idx="12"/>
          </p:nvPr>
        </p:nvSpPr>
        <p:spPr/>
        <p:txBody>
          <a:bodyPr/>
          <a:lstStyle/>
          <a:p>
            <a:fld id="{BA0DC68B-0B61-48D5-A6A1-68823CDFE4D2}" type="slidenum">
              <a:rPr lang="en-US" smtClean="0"/>
              <a:t>‹#›</a:t>
            </a:fld>
            <a:endParaRPr lang="en-US"/>
          </a:p>
        </p:txBody>
      </p:sp>
    </p:spTree>
    <p:extLst>
      <p:ext uri="{BB962C8B-B14F-4D97-AF65-F5344CB8AC3E}">
        <p14:creationId xmlns:p14="http://schemas.microsoft.com/office/powerpoint/2010/main" val="21283503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4">
            <a:extLst>
              <a:ext uri="{FF2B5EF4-FFF2-40B4-BE49-F238E27FC236}">
                <a16:creationId xmlns:a16="http://schemas.microsoft.com/office/drawing/2014/main" id="{1114331C-20B5-4116-B383-EB02DF43BA83}"/>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993AD3C1-D575-454C-978D-CADB71373BC5}"/>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A23D9589-AD6A-4AF9-AE3F-D22A7166EA2E}"/>
              </a:ext>
            </a:extLst>
          </p:cNvPr>
          <p:cNvSpPr>
            <a:spLocks noGrp="1" noChangeArrowheads="1"/>
          </p:cNvSpPr>
          <p:nvPr>
            <p:ph type="sldNum" sz="quarter" idx="12"/>
          </p:nvPr>
        </p:nvSpPr>
        <p:spPr>
          <a:ln/>
        </p:spPr>
        <p:txBody>
          <a:bodyPr/>
          <a:lstStyle>
            <a:lvl1pPr>
              <a:defRPr/>
            </a:lvl1pPr>
          </a:lstStyle>
          <a:p>
            <a:fld id="{A8CA305F-6D1E-4661-85BF-5AF873CBDEE3}" type="slidenum">
              <a:rPr lang="en-US" altLang="en-US"/>
              <a:pPr/>
              <a:t>‹#›</a:t>
            </a:fld>
            <a:endParaRPr lang="en-US" altLang="en-US"/>
          </a:p>
        </p:txBody>
      </p:sp>
    </p:spTree>
    <p:extLst>
      <p:ext uri="{BB962C8B-B14F-4D97-AF65-F5344CB8AC3E}">
        <p14:creationId xmlns:p14="http://schemas.microsoft.com/office/powerpoint/2010/main" val="11079389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3B2B69EB-0FC2-4ECD-822A-E302847F60D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58277844-B845-450A-B9C3-26D9360A6CCB}"/>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FE792613-4E5C-402F-A285-2675D692C461}"/>
              </a:ext>
            </a:extLst>
          </p:cNvPr>
          <p:cNvSpPr>
            <a:spLocks noGrp="1" noChangeArrowheads="1"/>
          </p:cNvSpPr>
          <p:nvPr>
            <p:ph type="sldNum" sz="quarter" idx="12"/>
          </p:nvPr>
        </p:nvSpPr>
        <p:spPr>
          <a:ln/>
        </p:spPr>
        <p:txBody>
          <a:bodyPr/>
          <a:lstStyle>
            <a:lvl1pPr>
              <a:defRPr/>
            </a:lvl1pPr>
          </a:lstStyle>
          <a:p>
            <a:fld id="{51A5414B-1AD8-4ED1-8E8E-3B81C1DB3097}" type="slidenum">
              <a:rPr lang="en-US" altLang="en-US"/>
              <a:pPr/>
              <a:t>‹#›</a:t>
            </a:fld>
            <a:endParaRPr lang="en-US" altLang="en-US"/>
          </a:p>
        </p:txBody>
      </p:sp>
    </p:spTree>
    <p:extLst>
      <p:ext uri="{BB962C8B-B14F-4D97-AF65-F5344CB8AC3E}">
        <p14:creationId xmlns:p14="http://schemas.microsoft.com/office/powerpoint/2010/main" val="22824390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Rectangle 4">
            <a:extLst>
              <a:ext uri="{FF2B5EF4-FFF2-40B4-BE49-F238E27FC236}">
                <a16:creationId xmlns:a16="http://schemas.microsoft.com/office/drawing/2014/main" id="{64B7D118-A0A2-48A5-8BC0-CBC10CDFDA8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00EB19E5-B071-438E-8376-BA036ABD98E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AD53E0B3-9485-45A1-944E-489C78B3D30C}"/>
              </a:ext>
            </a:extLst>
          </p:cNvPr>
          <p:cNvSpPr>
            <a:spLocks noGrp="1" noChangeArrowheads="1"/>
          </p:cNvSpPr>
          <p:nvPr>
            <p:ph type="sldNum" sz="quarter" idx="12"/>
          </p:nvPr>
        </p:nvSpPr>
        <p:spPr>
          <a:ln/>
        </p:spPr>
        <p:txBody>
          <a:bodyPr/>
          <a:lstStyle>
            <a:lvl1pPr>
              <a:defRPr/>
            </a:lvl1pPr>
          </a:lstStyle>
          <a:p>
            <a:fld id="{A26616DA-BFF8-4F82-8567-C98975BE329C}" type="slidenum">
              <a:rPr lang="en-US" altLang="en-US"/>
              <a:pPr/>
              <a:t>‹#›</a:t>
            </a:fld>
            <a:endParaRPr lang="en-US" altLang="en-US"/>
          </a:p>
        </p:txBody>
      </p:sp>
    </p:spTree>
    <p:extLst>
      <p:ext uri="{BB962C8B-B14F-4D97-AF65-F5344CB8AC3E}">
        <p14:creationId xmlns:p14="http://schemas.microsoft.com/office/powerpoint/2010/main" val="17465632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981200"/>
            <a:ext cx="5080000" cy="4114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8E9ABB74-1149-4B5E-914F-17FB5B4C4686}"/>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BF53E42C-1CA3-40DD-BD36-E61C94AA6A4D}"/>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3011A2D8-048A-4FC0-86F1-37EA784E5DFA}"/>
              </a:ext>
            </a:extLst>
          </p:cNvPr>
          <p:cNvSpPr>
            <a:spLocks noGrp="1" noChangeArrowheads="1"/>
          </p:cNvSpPr>
          <p:nvPr>
            <p:ph type="sldNum" sz="quarter" idx="12"/>
          </p:nvPr>
        </p:nvSpPr>
        <p:spPr>
          <a:ln/>
        </p:spPr>
        <p:txBody>
          <a:bodyPr/>
          <a:lstStyle>
            <a:lvl1pPr>
              <a:defRPr/>
            </a:lvl1pPr>
          </a:lstStyle>
          <a:p>
            <a:fld id="{90D6E589-2EAF-4831-958C-8CF25EE3F6AF}" type="slidenum">
              <a:rPr lang="en-US" altLang="en-US"/>
              <a:pPr/>
              <a:t>‹#›</a:t>
            </a:fld>
            <a:endParaRPr lang="en-US" altLang="en-US"/>
          </a:p>
        </p:txBody>
      </p:sp>
    </p:spTree>
    <p:extLst>
      <p:ext uri="{BB962C8B-B14F-4D97-AF65-F5344CB8AC3E}">
        <p14:creationId xmlns:p14="http://schemas.microsoft.com/office/powerpoint/2010/main" val="11989253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92E7871B-D633-4FE5-A8CF-7AE354AC56F6}"/>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a:extLst>
              <a:ext uri="{FF2B5EF4-FFF2-40B4-BE49-F238E27FC236}">
                <a16:creationId xmlns:a16="http://schemas.microsoft.com/office/drawing/2014/main" id="{E69EA2DE-5D6C-4ACD-9914-289F0523AD4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3A78CCB-6B11-4B41-9336-EE1C52126CD0}"/>
              </a:ext>
            </a:extLst>
          </p:cNvPr>
          <p:cNvSpPr>
            <a:spLocks noGrp="1" noChangeArrowheads="1"/>
          </p:cNvSpPr>
          <p:nvPr>
            <p:ph type="sldNum" sz="quarter" idx="12"/>
          </p:nvPr>
        </p:nvSpPr>
        <p:spPr>
          <a:ln/>
        </p:spPr>
        <p:txBody>
          <a:bodyPr/>
          <a:lstStyle>
            <a:lvl1pPr>
              <a:defRPr/>
            </a:lvl1pPr>
          </a:lstStyle>
          <a:p>
            <a:fld id="{56E9F630-0CFF-42C4-80FB-DBBD73D2C2D4}" type="slidenum">
              <a:rPr lang="en-US" altLang="en-US"/>
              <a:pPr/>
              <a:t>‹#›</a:t>
            </a:fld>
            <a:endParaRPr lang="en-US" altLang="en-US"/>
          </a:p>
        </p:txBody>
      </p:sp>
    </p:spTree>
    <p:extLst>
      <p:ext uri="{BB962C8B-B14F-4D97-AF65-F5344CB8AC3E}">
        <p14:creationId xmlns:p14="http://schemas.microsoft.com/office/powerpoint/2010/main" val="7302476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B081EE35-2593-4C5E-AF2E-A8F8DDD51F8B}"/>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a:extLst>
              <a:ext uri="{FF2B5EF4-FFF2-40B4-BE49-F238E27FC236}">
                <a16:creationId xmlns:a16="http://schemas.microsoft.com/office/drawing/2014/main" id="{52A91514-8D20-4209-B8CD-8C2D10960DBE}"/>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96CFB2F4-AE46-4052-AC50-094186E3FA4F}"/>
              </a:ext>
            </a:extLst>
          </p:cNvPr>
          <p:cNvSpPr>
            <a:spLocks noGrp="1" noChangeArrowheads="1"/>
          </p:cNvSpPr>
          <p:nvPr>
            <p:ph type="sldNum" sz="quarter" idx="12"/>
          </p:nvPr>
        </p:nvSpPr>
        <p:spPr>
          <a:ln/>
        </p:spPr>
        <p:txBody>
          <a:bodyPr/>
          <a:lstStyle>
            <a:lvl1pPr>
              <a:defRPr/>
            </a:lvl1pPr>
          </a:lstStyle>
          <a:p>
            <a:fld id="{CCAA09AD-8D26-41E1-905D-1BD614BE7A8D}" type="slidenum">
              <a:rPr lang="en-US" altLang="en-US"/>
              <a:pPr/>
              <a:t>‹#›</a:t>
            </a:fld>
            <a:endParaRPr lang="en-US" altLang="en-US"/>
          </a:p>
        </p:txBody>
      </p:sp>
    </p:spTree>
    <p:extLst>
      <p:ext uri="{BB962C8B-B14F-4D97-AF65-F5344CB8AC3E}">
        <p14:creationId xmlns:p14="http://schemas.microsoft.com/office/powerpoint/2010/main" val="24968927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A8D6F0B-126A-4451-9B9E-63CA39ACFD15}"/>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1007289F-6347-45CF-87FB-65902DDA647B}"/>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1A2635AB-DD18-4F7F-8BFE-92229B386E2D}"/>
              </a:ext>
            </a:extLst>
          </p:cNvPr>
          <p:cNvSpPr>
            <a:spLocks noGrp="1" noChangeArrowheads="1"/>
          </p:cNvSpPr>
          <p:nvPr>
            <p:ph type="sldNum" sz="quarter" idx="12"/>
          </p:nvPr>
        </p:nvSpPr>
        <p:spPr>
          <a:ln/>
        </p:spPr>
        <p:txBody>
          <a:bodyPr/>
          <a:lstStyle>
            <a:lvl1pPr>
              <a:defRPr/>
            </a:lvl1pPr>
          </a:lstStyle>
          <a:p>
            <a:fld id="{57749502-162B-4870-A670-E7CF7394D819}" type="slidenum">
              <a:rPr lang="en-US" altLang="en-US"/>
              <a:pPr/>
              <a:t>‹#›</a:t>
            </a:fld>
            <a:endParaRPr lang="en-US" altLang="en-US"/>
          </a:p>
        </p:txBody>
      </p:sp>
    </p:spTree>
    <p:extLst>
      <p:ext uri="{BB962C8B-B14F-4D97-AF65-F5344CB8AC3E}">
        <p14:creationId xmlns:p14="http://schemas.microsoft.com/office/powerpoint/2010/main" val="33715944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Rectangle 4">
            <a:extLst>
              <a:ext uri="{FF2B5EF4-FFF2-40B4-BE49-F238E27FC236}">
                <a16:creationId xmlns:a16="http://schemas.microsoft.com/office/drawing/2014/main" id="{18483BF4-1290-4BD1-89DE-79623A622DD9}"/>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008CD270-FFC4-4F1E-99C6-8AFEAD9C26DD}"/>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536DD5D1-9304-4E43-AEE4-BF6985B4DC46}"/>
              </a:ext>
            </a:extLst>
          </p:cNvPr>
          <p:cNvSpPr>
            <a:spLocks noGrp="1" noChangeArrowheads="1"/>
          </p:cNvSpPr>
          <p:nvPr>
            <p:ph type="sldNum" sz="quarter" idx="12"/>
          </p:nvPr>
        </p:nvSpPr>
        <p:spPr>
          <a:ln/>
        </p:spPr>
        <p:txBody>
          <a:bodyPr/>
          <a:lstStyle>
            <a:lvl1pPr>
              <a:defRPr/>
            </a:lvl1pPr>
          </a:lstStyle>
          <a:p>
            <a:fld id="{F758EE0B-2C8E-47EE-99FC-BA2C6C972F64}" type="slidenum">
              <a:rPr lang="en-US" altLang="en-US"/>
              <a:pPr/>
              <a:t>‹#›</a:t>
            </a:fld>
            <a:endParaRPr lang="en-US" altLang="en-US"/>
          </a:p>
        </p:txBody>
      </p:sp>
    </p:spTree>
    <p:extLst>
      <p:ext uri="{BB962C8B-B14F-4D97-AF65-F5344CB8AC3E}">
        <p14:creationId xmlns:p14="http://schemas.microsoft.com/office/powerpoint/2010/main" val="28722742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Rectangle 4">
            <a:extLst>
              <a:ext uri="{FF2B5EF4-FFF2-40B4-BE49-F238E27FC236}">
                <a16:creationId xmlns:a16="http://schemas.microsoft.com/office/drawing/2014/main" id="{6D974AF6-93D1-43B4-90BB-29E55C4798E3}"/>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175A20E4-90C9-4E45-B66B-D35765D0F7DA}"/>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802E99A5-CA43-4540-B7AC-984BD562BD6F}"/>
              </a:ext>
            </a:extLst>
          </p:cNvPr>
          <p:cNvSpPr>
            <a:spLocks noGrp="1" noChangeArrowheads="1"/>
          </p:cNvSpPr>
          <p:nvPr>
            <p:ph type="sldNum" sz="quarter" idx="12"/>
          </p:nvPr>
        </p:nvSpPr>
        <p:spPr>
          <a:ln/>
        </p:spPr>
        <p:txBody>
          <a:bodyPr/>
          <a:lstStyle>
            <a:lvl1pPr>
              <a:defRPr/>
            </a:lvl1pPr>
          </a:lstStyle>
          <a:p>
            <a:fld id="{060A9D5F-03EE-4163-A743-A8357B31029E}" type="slidenum">
              <a:rPr lang="en-US" altLang="en-US"/>
              <a:pPr/>
              <a:t>‹#›</a:t>
            </a:fld>
            <a:endParaRPr lang="en-US" altLang="en-US"/>
          </a:p>
        </p:txBody>
      </p:sp>
    </p:spTree>
    <p:extLst>
      <p:ext uri="{BB962C8B-B14F-4D97-AF65-F5344CB8AC3E}">
        <p14:creationId xmlns:p14="http://schemas.microsoft.com/office/powerpoint/2010/main" val="8772424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8867A01E-4985-4360-A566-3CEF45BCFC4D}"/>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ADC16397-879F-46DF-9D4E-4B26812953D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4013B618-CD9C-4E88-A33E-96A4BF8C0B44}"/>
              </a:ext>
            </a:extLst>
          </p:cNvPr>
          <p:cNvSpPr>
            <a:spLocks noGrp="1" noChangeArrowheads="1"/>
          </p:cNvSpPr>
          <p:nvPr>
            <p:ph type="sldNum" sz="quarter" idx="12"/>
          </p:nvPr>
        </p:nvSpPr>
        <p:spPr>
          <a:ln/>
        </p:spPr>
        <p:txBody>
          <a:bodyPr/>
          <a:lstStyle>
            <a:lvl1pPr>
              <a:defRPr/>
            </a:lvl1pPr>
          </a:lstStyle>
          <a:p>
            <a:fld id="{BEED336F-EC3E-4D29-B7A8-E937CF66A6F6}" type="slidenum">
              <a:rPr lang="en-US" altLang="en-US"/>
              <a:pPr/>
              <a:t>‹#›</a:t>
            </a:fld>
            <a:endParaRPr lang="en-US" altLang="en-US"/>
          </a:p>
        </p:txBody>
      </p:sp>
    </p:spTree>
    <p:extLst>
      <p:ext uri="{BB962C8B-B14F-4D97-AF65-F5344CB8AC3E}">
        <p14:creationId xmlns:p14="http://schemas.microsoft.com/office/powerpoint/2010/main" val="36808936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D9116A7-AD29-47F8-BFA8-3CF884F33278}"/>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22A37AC7-1588-4392-921D-95F818EAA53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B2B01533-CF01-4374-9ADF-320097E72BD6}"/>
              </a:ext>
            </a:extLst>
          </p:cNvPr>
          <p:cNvSpPr>
            <a:spLocks noGrp="1" noChangeArrowheads="1"/>
          </p:cNvSpPr>
          <p:nvPr>
            <p:ph type="sldNum" sz="quarter" idx="12"/>
          </p:nvPr>
        </p:nvSpPr>
        <p:spPr>
          <a:ln/>
        </p:spPr>
        <p:txBody>
          <a:bodyPr/>
          <a:lstStyle>
            <a:lvl1pPr>
              <a:defRPr/>
            </a:lvl1pPr>
          </a:lstStyle>
          <a:p>
            <a:fld id="{8E9456B3-DE02-40C2-880D-672226099FBE}" type="slidenum">
              <a:rPr lang="en-US" altLang="en-US"/>
              <a:pPr/>
              <a:t>‹#›</a:t>
            </a:fld>
            <a:endParaRPr lang="en-US" altLang="en-US"/>
          </a:p>
        </p:txBody>
      </p:sp>
    </p:spTree>
    <p:extLst>
      <p:ext uri="{BB962C8B-B14F-4D97-AF65-F5344CB8AC3E}">
        <p14:creationId xmlns:p14="http://schemas.microsoft.com/office/powerpoint/2010/main" val="29348808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ext Placeholder 2"/>
          <p:cNvSpPr>
            <a:spLocks noGrp="1"/>
          </p:cNvSpPr>
          <p:nvPr>
            <p:ph type="body" sz="half" idx="1"/>
          </p:nvPr>
        </p:nvSpPr>
        <p:spPr>
          <a:xfrm>
            <a:off x="914400" y="1981200"/>
            <a:ext cx="5080000" cy="4114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Online Image Placeholder 3"/>
          <p:cNvSpPr>
            <a:spLocks noGrp="1"/>
          </p:cNvSpPr>
          <p:nvPr>
            <p:ph type="clipArt" sz="half" idx="2"/>
          </p:nvPr>
        </p:nvSpPr>
        <p:spPr>
          <a:xfrm>
            <a:off x="6197600" y="1981200"/>
            <a:ext cx="5080000" cy="4114800"/>
          </a:xfrm>
        </p:spPr>
        <p:txBody>
          <a:bodyPr/>
          <a:lstStyle/>
          <a:p>
            <a:pPr lvl="0"/>
            <a:endParaRPr lang="en-US" noProof="0"/>
          </a:p>
        </p:txBody>
      </p:sp>
      <p:sp>
        <p:nvSpPr>
          <p:cNvPr id="5" name="Rectangle 4">
            <a:extLst>
              <a:ext uri="{FF2B5EF4-FFF2-40B4-BE49-F238E27FC236}">
                <a16:creationId xmlns:a16="http://schemas.microsoft.com/office/drawing/2014/main" id="{82009ECA-999E-414D-B6BB-19B3B6F0DD3F}"/>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122CDA50-74D7-4E77-A2FF-C5C13653AF4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556581FB-E95B-460D-B395-ED8C246A72E9}"/>
              </a:ext>
            </a:extLst>
          </p:cNvPr>
          <p:cNvSpPr>
            <a:spLocks noGrp="1" noChangeArrowheads="1"/>
          </p:cNvSpPr>
          <p:nvPr>
            <p:ph type="sldNum" sz="quarter" idx="12"/>
          </p:nvPr>
        </p:nvSpPr>
        <p:spPr>
          <a:ln/>
        </p:spPr>
        <p:txBody>
          <a:bodyPr/>
          <a:lstStyle>
            <a:lvl1pPr>
              <a:defRPr/>
            </a:lvl1pPr>
          </a:lstStyle>
          <a:p>
            <a:fld id="{51D66307-CDAB-4544-89F5-B36862168FF0}" type="slidenum">
              <a:rPr lang="en-US" altLang="en-US"/>
              <a:pPr/>
              <a:t>‹#›</a:t>
            </a:fld>
            <a:endParaRPr lang="en-US" altLang="en-US"/>
          </a:p>
        </p:txBody>
      </p:sp>
    </p:spTree>
    <p:extLst>
      <p:ext uri="{BB962C8B-B14F-4D97-AF65-F5344CB8AC3E}">
        <p14:creationId xmlns:p14="http://schemas.microsoft.com/office/powerpoint/2010/main" val="39187516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able Placeholder 2"/>
          <p:cNvSpPr>
            <a:spLocks noGrp="1"/>
          </p:cNvSpPr>
          <p:nvPr>
            <p:ph type="tbl" idx="1"/>
          </p:nvPr>
        </p:nvSpPr>
        <p:spPr>
          <a:xfrm>
            <a:off x="914400" y="1981200"/>
            <a:ext cx="10363200" cy="4114800"/>
          </a:xfrm>
        </p:spPr>
        <p:txBody>
          <a:bodyPr/>
          <a:lstStyle/>
          <a:p>
            <a:pPr lvl="0"/>
            <a:endParaRPr lang="en-US" noProof="0"/>
          </a:p>
        </p:txBody>
      </p:sp>
      <p:sp>
        <p:nvSpPr>
          <p:cNvPr id="4" name="Rectangle 4">
            <a:extLst>
              <a:ext uri="{FF2B5EF4-FFF2-40B4-BE49-F238E27FC236}">
                <a16:creationId xmlns:a16="http://schemas.microsoft.com/office/drawing/2014/main" id="{1A13E59A-22AF-49CB-9C59-1B9A465BF87F}"/>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DD86445F-6C71-4F11-B2B1-E22751E18F44}"/>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5ADC08B6-201A-4A96-9DCB-98A7BD9AE731}"/>
              </a:ext>
            </a:extLst>
          </p:cNvPr>
          <p:cNvSpPr>
            <a:spLocks noGrp="1" noChangeArrowheads="1"/>
          </p:cNvSpPr>
          <p:nvPr>
            <p:ph type="sldNum" sz="quarter" idx="12"/>
          </p:nvPr>
        </p:nvSpPr>
        <p:spPr>
          <a:ln/>
        </p:spPr>
        <p:txBody>
          <a:bodyPr/>
          <a:lstStyle>
            <a:lvl1pPr>
              <a:defRPr/>
            </a:lvl1pPr>
          </a:lstStyle>
          <a:p>
            <a:fld id="{02CC00A9-15BB-4962-818A-E2C88725E988}" type="slidenum">
              <a:rPr lang="en-US" altLang="en-US"/>
              <a:pPr/>
              <a:t>‹#›</a:t>
            </a:fld>
            <a:endParaRPr lang="en-US" altLang="en-US"/>
          </a:p>
        </p:txBody>
      </p:sp>
    </p:spTree>
    <p:extLst>
      <p:ext uri="{BB962C8B-B14F-4D97-AF65-F5344CB8AC3E}">
        <p14:creationId xmlns:p14="http://schemas.microsoft.com/office/powerpoint/2010/main" val="4477484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88D34E-D166-42E6-BFA9-B58426E97B4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B077BB9-6352-4836-9F38-DB55FF874FC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5CF2BA-FF81-4118-BD49-5F61113282F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6844D0-4D30-4091-8422-D7A51C31DE08}" type="datetimeFigureOut">
              <a:rPr lang="en-US" smtClean="0"/>
              <a:t>3/12/2020</a:t>
            </a:fld>
            <a:endParaRPr lang="en-US"/>
          </a:p>
        </p:txBody>
      </p:sp>
      <p:sp>
        <p:nvSpPr>
          <p:cNvPr id="5" name="Footer Placeholder 4">
            <a:extLst>
              <a:ext uri="{FF2B5EF4-FFF2-40B4-BE49-F238E27FC236}">
                <a16:creationId xmlns:a16="http://schemas.microsoft.com/office/drawing/2014/main" id="{C406075B-8CEE-4387-8ABF-230BB3C3C8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420FEA1-F482-40D1-8788-E78C5A19575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0DC68B-0B61-48D5-A6A1-68823CDFE4D2}" type="slidenum">
              <a:rPr lang="en-US" smtClean="0"/>
              <a:t>‹#›</a:t>
            </a:fld>
            <a:endParaRPr lang="en-US"/>
          </a:p>
        </p:txBody>
      </p:sp>
    </p:spTree>
    <p:extLst>
      <p:ext uri="{BB962C8B-B14F-4D97-AF65-F5344CB8AC3E}">
        <p14:creationId xmlns:p14="http://schemas.microsoft.com/office/powerpoint/2010/main" val="37380192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A1E22A1B-1F0A-4235-ABFC-3F2D502706CF}"/>
              </a:ext>
            </a:extLst>
          </p:cNvPr>
          <p:cNvSpPr>
            <a:spLocks noGrp="1" noChangeArrowheads="1"/>
          </p:cNvSpPr>
          <p:nvPr>
            <p:ph type="title"/>
          </p:nvPr>
        </p:nvSpPr>
        <p:spPr bwMode="auto">
          <a:xfrm>
            <a:off x="914400" y="609600"/>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27D40CCD-4AE0-4F92-9E6F-CBFE898CF644}"/>
              </a:ext>
            </a:extLst>
          </p:cNvPr>
          <p:cNvSpPr>
            <a:spLocks noGrp="1" noChangeArrowheads="1"/>
          </p:cNvSpPr>
          <p:nvPr>
            <p:ph type="body" idx="1"/>
          </p:nvPr>
        </p:nvSpPr>
        <p:spPr bwMode="auto">
          <a:xfrm>
            <a:off x="914400" y="19812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874369F1-4A42-4DAD-9075-3ECC9E31DC30}"/>
              </a:ext>
            </a:extLst>
          </p:cNvPr>
          <p:cNvSpPr>
            <a:spLocks noGrp="1" noChangeArrowheads="1"/>
          </p:cNvSpPr>
          <p:nvPr>
            <p:ph type="dt" sz="half" idx="2"/>
          </p:nvPr>
        </p:nvSpPr>
        <p:spPr bwMode="auto">
          <a:xfrm>
            <a:off x="914400" y="6248400"/>
            <a:ext cx="25400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l" eaLnBrk="1" hangingPunct="1">
              <a:defRPr sz="1400" b="0">
                <a:solidFill>
                  <a:schemeClr val="tx1"/>
                </a:solidFill>
              </a:defRPr>
            </a:lvl1pPr>
          </a:lstStyle>
          <a:p>
            <a:pPr>
              <a:defRPr/>
            </a:pPr>
            <a:endParaRPr lang="en-US" altLang="en-US"/>
          </a:p>
        </p:txBody>
      </p:sp>
      <p:sp>
        <p:nvSpPr>
          <p:cNvPr id="1029" name="Rectangle 5">
            <a:extLst>
              <a:ext uri="{FF2B5EF4-FFF2-40B4-BE49-F238E27FC236}">
                <a16:creationId xmlns:a16="http://schemas.microsoft.com/office/drawing/2014/main" id="{352F9FA3-AAEF-41A3-92DD-CB1D439C2856}"/>
              </a:ext>
            </a:extLst>
          </p:cNvPr>
          <p:cNvSpPr>
            <a:spLocks noGrp="1" noChangeArrowheads="1"/>
          </p:cNvSpPr>
          <p:nvPr>
            <p:ph type="ftr" sz="quarter" idx="3"/>
          </p:nvPr>
        </p:nvSpPr>
        <p:spPr bwMode="auto">
          <a:xfrm>
            <a:off x="4165600" y="6248400"/>
            <a:ext cx="3860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b="0">
                <a:solidFill>
                  <a:schemeClr val="tx1"/>
                </a:solidFill>
              </a:defRPr>
            </a:lvl1pPr>
          </a:lstStyle>
          <a:p>
            <a:pPr>
              <a:defRPr/>
            </a:pPr>
            <a:endParaRPr lang="en-US" altLang="en-US"/>
          </a:p>
        </p:txBody>
      </p:sp>
      <p:sp>
        <p:nvSpPr>
          <p:cNvPr id="1030" name="Rectangle 6">
            <a:extLst>
              <a:ext uri="{FF2B5EF4-FFF2-40B4-BE49-F238E27FC236}">
                <a16:creationId xmlns:a16="http://schemas.microsoft.com/office/drawing/2014/main" id="{426105BC-5A71-446C-A74D-EAA36F2422E7}"/>
              </a:ext>
            </a:extLst>
          </p:cNvPr>
          <p:cNvSpPr>
            <a:spLocks noGrp="1" noChangeArrowheads="1"/>
          </p:cNvSpPr>
          <p:nvPr>
            <p:ph type="sldNum" sz="quarter" idx="4"/>
          </p:nvPr>
        </p:nvSpPr>
        <p:spPr bwMode="auto">
          <a:xfrm>
            <a:off x="8737600" y="6248400"/>
            <a:ext cx="25400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b="0">
                <a:solidFill>
                  <a:schemeClr val="tx1"/>
                </a:solidFill>
              </a:defRPr>
            </a:lvl1pPr>
          </a:lstStyle>
          <a:p>
            <a:fld id="{63F74682-4221-4CA7-A8A8-1DE02C983C8A}" type="slidenum">
              <a:rPr lang="en-US" altLang="en-US"/>
              <a:pPr/>
              <a:t>‹#›</a:t>
            </a:fld>
            <a:endParaRPr lang="en-US" altLang="en-US"/>
          </a:p>
        </p:txBody>
      </p:sp>
    </p:spTree>
    <p:extLst>
      <p:ext uri="{BB962C8B-B14F-4D97-AF65-F5344CB8AC3E}">
        <p14:creationId xmlns:p14="http://schemas.microsoft.com/office/powerpoint/2010/main" val="962397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artmenius.com/working-narratives-sponsorship-materials/"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A0E96-91AB-423D-B4AD-5DE3242F6342}"/>
              </a:ext>
            </a:extLst>
          </p:cNvPr>
          <p:cNvSpPr>
            <a:spLocks noGrp="1"/>
          </p:cNvSpPr>
          <p:nvPr>
            <p:ph type="ctrTitle"/>
          </p:nvPr>
        </p:nvSpPr>
        <p:spPr/>
        <p:txBody>
          <a:bodyPr/>
          <a:lstStyle/>
          <a:p>
            <a:r>
              <a:rPr lang="en-US" dirty="0"/>
              <a:t>Working Narratives Sponsorship Development</a:t>
            </a:r>
          </a:p>
        </p:txBody>
      </p:sp>
      <p:sp>
        <p:nvSpPr>
          <p:cNvPr id="3" name="Subtitle 2">
            <a:extLst>
              <a:ext uri="{FF2B5EF4-FFF2-40B4-BE49-F238E27FC236}">
                <a16:creationId xmlns:a16="http://schemas.microsoft.com/office/drawing/2014/main" id="{F078780F-3885-472C-B988-8D953639B885}"/>
              </a:ext>
            </a:extLst>
          </p:cNvPr>
          <p:cNvSpPr>
            <a:spLocks noGrp="1"/>
          </p:cNvSpPr>
          <p:nvPr>
            <p:ph type="subTitle" idx="1"/>
          </p:nvPr>
        </p:nvSpPr>
        <p:spPr/>
        <p:txBody>
          <a:bodyPr/>
          <a:lstStyle/>
          <a:p>
            <a:endParaRPr lang="en-US" dirty="0"/>
          </a:p>
        </p:txBody>
      </p:sp>
      <p:pic>
        <p:nvPicPr>
          <p:cNvPr id="5" name="Picture 4" descr="A picture containing drawing&#10;&#10;Description automatically generated">
            <a:extLst>
              <a:ext uri="{FF2B5EF4-FFF2-40B4-BE49-F238E27FC236}">
                <a16:creationId xmlns:a16="http://schemas.microsoft.com/office/drawing/2014/main" id="{F14013D1-25F7-419C-B543-A8462C9C70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58239" y="3509963"/>
            <a:ext cx="2675522" cy="2011273"/>
          </a:xfrm>
          <a:prstGeom prst="rect">
            <a:avLst/>
          </a:prstGeom>
        </p:spPr>
      </p:pic>
    </p:spTree>
    <p:extLst>
      <p:ext uri="{BB962C8B-B14F-4D97-AF65-F5344CB8AC3E}">
        <p14:creationId xmlns:p14="http://schemas.microsoft.com/office/powerpoint/2010/main" val="8479986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2516BF3-8B34-489C-8D98-E36D83B73C75}"/>
              </a:ext>
            </a:extLst>
          </p:cNvPr>
          <p:cNvSpPr/>
          <p:nvPr/>
        </p:nvSpPr>
        <p:spPr>
          <a:xfrm>
            <a:off x="3048000" y="2452066"/>
            <a:ext cx="6096000" cy="1953868"/>
          </a:xfrm>
          <a:prstGeom prst="rect">
            <a:avLst/>
          </a:prstGeom>
        </p:spPr>
        <p:txBody>
          <a:bodyPr>
            <a:spAutoFit/>
          </a:bodyPr>
          <a:lstStyle/>
          <a:p>
            <a:pPr>
              <a:lnSpc>
                <a:spcPct val="150000"/>
              </a:lnSpc>
            </a:pPr>
            <a:r>
              <a:rPr lang="en-US" sz="2800" b="1" kern="0" dirty="0">
                <a:latin typeface="Times New Roman" panose="02020603050405020304" pitchFamily="18" charset="0"/>
                <a:cs typeface="Times New Roman" panose="02020603050405020304" pitchFamily="18" charset="0"/>
              </a:rPr>
              <a:t>Project materials website: </a:t>
            </a:r>
            <a:r>
              <a:rPr lang="en-US" sz="2800" b="1" u="sng" kern="0" dirty="0">
                <a:solidFill>
                  <a:srgbClr val="0000FF"/>
                </a:solidFill>
                <a:latin typeface="Times New Roman" panose="02020603050405020304" pitchFamily="18" charset="0"/>
                <a:cs typeface="Times New Roman" panose="02020603050405020304" pitchFamily="18" charset="0"/>
                <a:hlinkClick r:id="rId2"/>
              </a:rPr>
              <a:t>https://artmenius.com/working-narratives-sponsorship-materials/</a:t>
            </a:r>
            <a:endParaRPr lang="en-US" sz="2800" b="1" kern="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437365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D28950A-CCDB-4E8E-91DA-F93ADEEFF4FD}"/>
              </a:ext>
            </a:extLst>
          </p:cNvPr>
          <p:cNvSpPr/>
          <p:nvPr/>
        </p:nvSpPr>
        <p:spPr>
          <a:xfrm>
            <a:off x="1402673" y="1065320"/>
            <a:ext cx="9729926" cy="1384995"/>
          </a:xfrm>
          <a:prstGeom prst="rect">
            <a:avLst/>
          </a:prstGeom>
        </p:spPr>
        <p:txBody>
          <a:bodyPr wrap="square">
            <a:spAutoFit/>
          </a:bodyPr>
          <a:lstStyle/>
          <a:p>
            <a:r>
              <a:rPr lang="en-US" altLang="en-US" sz="2800" dirty="0"/>
              <a:t>“The power of sponsorship comes from creating a genuine, longstanding connection between the brand and the fans and that’s accomplished by consistency” - Frank </a:t>
            </a:r>
            <a:r>
              <a:rPr lang="en-US" altLang="en-US" sz="2800" dirty="0" err="1"/>
              <a:t>Vuouno</a:t>
            </a:r>
            <a:r>
              <a:rPr lang="en-US" altLang="en-US" sz="2800" dirty="0"/>
              <a:t> of 16W</a:t>
            </a:r>
          </a:p>
        </p:txBody>
      </p:sp>
    </p:spTree>
    <p:extLst>
      <p:ext uri="{BB962C8B-B14F-4D97-AF65-F5344CB8AC3E}">
        <p14:creationId xmlns:p14="http://schemas.microsoft.com/office/powerpoint/2010/main" val="28580106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2BBA7C2B-758F-484C-821E-F9FE35F8C12C}"/>
              </a:ext>
            </a:extLst>
          </p:cNvPr>
          <p:cNvSpPr>
            <a:spLocks noGrp="1" noChangeArrowheads="1"/>
          </p:cNvSpPr>
          <p:nvPr>
            <p:ph type="title"/>
          </p:nvPr>
        </p:nvSpPr>
        <p:spPr/>
        <p:txBody>
          <a:bodyPr/>
          <a:lstStyle/>
          <a:p>
            <a:pPr eaLnBrk="1" hangingPunct="1"/>
            <a:r>
              <a:rPr lang="en-US" altLang="en-US" b="1" dirty="0">
                <a:solidFill>
                  <a:schemeClr val="accent1"/>
                </a:solidFill>
              </a:rPr>
              <a:t>Why Event Marketing</a:t>
            </a:r>
          </a:p>
        </p:txBody>
      </p:sp>
      <p:sp>
        <p:nvSpPr>
          <p:cNvPr id="8195" name="Rectangle 3">
            <a:extLst>
              <a:ext uri="{FF2B5EF4-FFF2-40B4-BE49-F238E27FC236}">
                <a16:creationId xmlns:a16="http://schemas.microsoft.com/office/drawing/2014/main" id="{5782FEB4-2099-4B5F-96CF-010611CF83A3}"/>
              </a:ext>
            </a:extLst>
          </p:cNvPr>
          <p:cNvSpPr>
            <a:spLocks noGrp="1" noChangeArrowheads="1"/>
          </p:cNvSpPr>
          <p:nvPr>
            <p:ph type="body" sz="half" idx="1"/>
          </p:nvPr>
        </p:nvSpPr>
        <p:spPr/>
        <p:txBody>
          <a:bodyPr>
            <a:normAutofit fontScale="92500" lnSpcReduction="10000"/>
          </a:bodyPr>
          <a:lstStyle/>
          <a:p>
            <a:pPr eaLnBrk="1" hangingPunct="1"/>
            <a:r>
              <a:rPr lang="en-US" altLang="en-US" sz="2600" dirty="0"/>
              <a:t>Event marketing plays a key role in marketing mix because it touches the consumer on a much deeper level compared to other forms of communication</a:t>
            </a:r>
          </a:p>
          <a:p>
            <a:pPr lvl="1" eaLnBrk="1" hangingPunct="1"/>
            <a:r>
              <a:rPr lang="en-US" altLang="en-US" sz="2600" dirty="0"/>
              <a:t>Events perceived as hybrid internet/dealer visit vs. traditional communication</a:t>
            </a:r>
          </a:p>
          <a:p>
            <a:pPr lvl="1" eaLnBrk="1" hangingPunct="1"/>
            <a:r>
              <a:rPr lang="en-US" altLang="en-US" sz="2600" dirty="0"/>
              <a:t>Complements and adds to other elements of the marketing mix, particularly advertising (synergy)</a:t>
            </a:r>
          </a:p>
          <a:p>
            <a:pPr eaLnBrk="1" hangingPunct="1"/>
            <a:r>
              <a:rPr lang="en-US" altLang="en-US" sz="2600" dirty="0"/>
              <a:t>Event marketing’s power is in providing an interactive product experience</a:t>
            </a:r>
          </a:p>
          <a:p>
            <a:pPr lvl="1" eaLnBrk="1" hangingPunct="1"/>
            <a:r>
              <a:rPr lang="en-US" altLang="en-US" sz="2600" dirty="0"/>
              <a:t>Seeing, touching, feeling, smelling -- prerequisite to serious consideration or purchase intention</a:t>
            </a:r>
          </a:p>
          <a:p>
            <a:r>
              <a:rPr lang="en-US" altLang="en-US" sz="2600" dirty="0"/>
              <a:t>“Sponsorship can be very effective at extending brands beyond tangible attributes because they develop associations that add depth, richness, and a contemporary feel to the brand and its relationship with customers”</a:t>
            </a:r>
          </a:p>
          <a:p>
            <a:pPr lvl="1"/>
            <a:r>
              <a:rPr lang="en-US" altLang="en-US" sz="2600" dirty="0"/>
              <a:t>Aaker &amp; </a:t>
            </a:r>
            <a:r>
              <a:rPr lang="en-US" altLang="en-US" sz="2600" dirty="0" err="1"/>
              <a:t>Joachimsthaler</a:t>
            </a:r>
            <a:r>
              <a:rPr lang="en-US" altLang="en-US" sz="2600" dirty="0"/>
              <a:t>, 2000, p.203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7305D16F-BC45-4AED-84B9-64FD026DD5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8359" y="704849"/>
            <a:ext cx="8755137" cy="5210175"/>
          </a:xfrm>
          <a:prstGeom prst="rect">
            <a:avLst/>
          </a:prstGeom>
        </p:spPr>
      </p:pic>
    </p:spTree>
    <p:extLst>
      <p:ext uri="{BB962C8B-B14F-4D97-AF65-F5344CB8AC3E}">
        <p14:creationId xmlns:p14="http://schemas.microsoft.com/office/powerpoint/2010/main" val="12254282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E70EAF5-591B-45C0-89B5-83FF3E1A739D}"/>
              </a:ext>
            </a:extLst>
          </p:cNvPr>
          <p:cNvSpPr/>
          <p:nvPr/>
        </p:nvSpPr>
        <p:spPr>
          <a:xfrm>
            <a:off x="781236" y="1542617"/>
            <a:ext cx="10235953" cy="4351448"/>
          </a:xfrm>
          <a:prstGeom prst="rect">
            <a:avLst/>
          </a:prstGeom>
        </p:spPr>
        <p:txBody>
          <a:bodyPr wrap="square">
            <a:spAutoFit/>
          </a:bodyPr>
          <a:lstStyle/>
          <a:p>
            <a:pPr>
              <a:lnSpc>
                <a:spcPct val="150000"/>
              </a:lnSpc>
              <a:spcAft>
                <a:spcPts val="600"/>
              </a:spcAft>
            </a:pPr>
            <a:r>
              <a:rPr lang="en-US"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SERFA Sponsorship Case Statement</a:t>
            </a:r>
          </a:p>
          <a:p>
            <a:pPr>
              <a:lnSpc>
                <a:spcPct val="150000"/>
              </a:lnSpc>
              <a:spcAft>
                <a:spcPts val="600"/>
              </a:spcAft>
            </a:pPr>
            <a:r>
              <a:rPr lang="en-US" dirty="0">
                <a:latin typeface="Times New Roman" panose="02020603050405020304" pitchFamily="18" charset="0"/>
                <a:ea typeface="Calibri" panose="020F0502020204030204" pitchFamily="34" charset="0"/>
                <a:cs typeface="Times New Roman" panose="02020603050405020304" pitchFamily="18" charset="0"/>
              </a:rPr>
              <a:t> </a:t>
            </a:r>
          </a:p>
          <a:p>
            <a:pPr>
              <a:lnSpc>
                <a:spcPct val="150000"/>
              </a:lnSpc>
              <a:spcAft>
                <a:spcPts val="600"/>
              </a:spcAft>
            </a:pPr>
            <a:r>
              <a:rPr lang="en-US" dirty="0">
                <a:latin typeface="Times New Roman" panose="02020603050405020304" pitchFamily="18" charset="0"/>
                <a:ea typeface="Calibri" panose="020F0502020204030204" pitchFamily="34" charset="0"/>
                <a:cs typeface="Times New Roman" panose="02020603050405020304" pitchFamily="18" charset="0"/>
              </a:rPr>
              <a:t>For its 12</a:t>
            </a:r>
            <a:r>
              <a:rPr lang="en-US" baseline="30000" dirty="0">
                <a:latin typeface="Times New Roman" panose="02020603050405020304" pitchFamily="18" charset="0"/>
                <a:ea typeface="Calibri" panose="020F0502020204030204" pitchFamily="34" charset="0"/>
                <a:cs typeface="Times New Roman" panose="02020603050405020304" pitchFamily="18" charset="0"/>
              </a:rPr>
              <a:t>th</a:t>
            </a:r>
            <a:r>
              <a:rPr lang="en-US" dirty="0">
                <a:latin typeface="Times New Roman" panose="02020603050405020304" pitchFamily="18" charset="0"/>
                <a:ea typeface="Calibri" panose="020F0502020204030204" pitchFamily="34" charset="0"/>
                <a:cs typeface="Times New Roman" panose="02020603050405020304" pitchFamily="18" charset="0"/>
              </a:rPr>
              <a:t> year, the SERFA (South East Regional Folk Alliance) Conference is moving to an exciting new location – The Chattanoogan Hotel in Chattanooga. Our new venue allows for expansive growth and expanded opportunities for you to promote your [business]. The SERFA Conference has established itself as the gateway to the folk community and folk music business in the south east, attracting attendees from throughout the USA and Canada. SERFA delivers a highly targeted audience and efficient ways of reaching them including exhibits, advertising, announcements, signage, and placement in promotional materials and a collaborative approach to activation. SERFA offers a range of sponsorship properties across the breadth of the event and at price points that can work for almost all budgets.</a:t>
            </a:r>
          </a:p>
        </p:txBody>
      </p:sp>
    </p:spTree>
    <p:extLst>
      <p:ext uri="{BB962C8B-B14F-4D97-AF65-F5344CB8AC3E}">
        <p14:creationId xmlns:p14="http://schemas.microsoft.com/office/powerpoint/2010/main" val="33446280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C4E61513-9889-4B0B-81CF-C8831D0F33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6875" y="904875"/>
            <a:ext cx="8957384" cy="4992991"/>
          </a:xfrm>
          <a:prstGeom prst="rect">
            <a:avLst/>
          </a:prstGeom>
        </p:spPr>
      </p:pic>
    </p:spTree>
    <p:extLst>
      <p:ext uri="{BB962C8B-B14F-4D97-AF65-F5344CB8AC3E}">
        <p14:creationId xmlns:p14="http://schemas.microsoft.com/office/powerpoint/2010/main" val="5649036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823A070-2E02-4E5C-AF50-E76B188A0072}"/>
              </a:ext>
            </a:extLst>
          </p:cNvPr>
          <p:cNvSpPr/>
          <p:nvPr/>
        </p:nvSpPr>
        <p:spPr>
          <a:xfrm>
            <a:off x="1524000" y="1676490"/>
            <a:ext cx="9144000" cy="3970318"/>
          </a:xfrm>
          <a:prstGeom prst="rect">
            <a:avLst/>
          </a:prstGeom>
        </p:spPr>
        <p:txBody>
          <a:bodyPr wrap="square">
            <a:spAutoFit/>
          </a:bodyPr>
          <a:lstStyle/>
          <a:p>
            <a:pPr lvl="1"/>
            <a:r>
              <a:rPr lang="en-US" altLang="en-US" sz="2800" dirty="0">
                <a:solidFill>
                  <a:schemeClr val="accent1"/>
                </a:solidFill>
              </a:rPr>
              <a:t>Examples of properties</a:t>
            </a:r>
          </a:p>
          <a:p>
            <a:pPr lvl="1"/>
            <a:endParaRPr lang="en-US" altLang="en-US" sz="2800" dirty="0"/>
          </a:p>
          <a:p>
            <a:pPr marL="914400" lvl="1" indent="-457200">
              <a:buFont typeface="Arial" panose="020B0604020202020204" pitchFamily="34" charset="0"/>
              <a:buChar char="•"/>
            </a:pPr>
            <a:r>
              <a:rPr lang="en-US" altLang="en-US" sz="2800" dirty="0"/>
              <a:t>title or presenting sponsorships</a:t>
            </a:r>
          </a:p>
          <a:p>
            <a:pPr marL="914400" lvl="1" indent="-457200">
              <a:buFont typeface="Arial" panose="020B0604020202020204" pitchFamily="34" charset="0"/>
              <a:buChar char="•"/>
            </a:pPr>
            <a:r>
              <a:rPr lang="en-US" altLang="en-US" sz="2800" dirty="0"/>
              <a:t>festival program books, web site, and electronic newsletters</a:t>
            </a:r>
          </a:p>
          <a:p>
            <a:pPr marL="914400" lvl="1" indent="-457200">
              <a:buFont typeface="Arial" panose="020B0604020202020204" pitchFamily="34" charset="0"/>
              <a:buChar char="•"/>
            </a:pPr>
            <a:r>
              <a:rPr lang="en-US" altLang="en-US" sz="2800" dirty="0"/>
              <a:t>services such as lost &amp; found</a:t>
            </a:r>
          </a:p>
          <a:p>
            <a:pPr marL="914400" lvl="1" indent="-457200">
              <a:buFont typeface="Arial" panose="020B0604020202020204" pitchFamily="34" charset="0"/>
              <a:buChar char="•"/>
            </a:pPr>
            <a:r>
              <a:rPr lang="en-US" altLang="en-US" sz="2800" dirty="0"/>
              <a:t>raffles and auctions</a:t>
            </a:r>
          </a:p>
          <a:p>
            <a:pPr marL="914400" lvl="1" indent="-457200">
              <a:buFont typeface="Arial" panose="020B0604020202020204" pitchFamily="34" charset="0"/>
              <a:buChar char="•"/>
            </a:pPr>
            <a:r>
              <a:rPr lang="en-US" altLang="en-US" sz="2800" dirty="0"/>
              <a:t>title sponsorships of stages and specific events</a:t>
            </a:r>
          </a:p>
          <a:p>
            <a:pPr marL="914400" lvl="1" indent="-457200">
              <a:buFont typeface="Arial" panose="020B0604020202020204" pitchFamily="34" charset="0"/>
              <a:buChar char="•"/>
            </a:pPr>
            <a:r>
              <a:rPr lang="en-US" altLang="en-US" sz="2800" dirty="0"/>
              <a:t>official partners</a:t>
            </a:r>
          </a:p>
        </p:txBody>
      </p:sp>
    </p:spTree>
    <p:extLst>
      <p:ext uri="{BB962C8B-B14F-4D97-AF65-F5344CB8AC3E}">
        <p14:creationId xmlns:p14="http://schemas.microsoft.com/office/powerpoint/2010/main" val="29288805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cell phone&#10;&#10;Description automatically generated">
            <a:extLst>
              <a:ext uri="{FF2B5EF4-FFF2-40B4-BE49-F238E27FC236}">
                <a16:creationId xmlns:a16="http://schemas.microsoft.com/office/drawing/2014/main" id="{84468580-491F-42FC-9E95-352F7429E5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23310" y="426720"/>
            <a:ext cx="4945380" cy="6004560"/>
          </a:xfrm>
          <a:prstGeom prst="rect">
            <a:avLst/>
          </a:prstGeom>
        </p:spPr>
      </p:pic>
    </p:spTree>
    <p:extLst>
      <p:ext uri="{BB962C8B-B14F-4D97-AF65-F5344CB8AC3E}">
        <p14:creationId xmlns:p14="http://schemas.microsoft.com/office/powerpoint/2010/main" val="5742501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4">
            <a:extLst>
              <a:ext uri="{FF2B5EF4-FFF2-40B4-BE49-F238E27FC236}">
                <a16:creationId xmlns:a16="http://schemas.microsoft.com/office/drawing/2014/main" id="{2D54DFFA-C3EE-4AB8-A2C1-A9AAE50A83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47386" y="381000"/>
            <a:ext cx="5344358" cy="617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569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creenshot of a cell phone&#10;&#10;Description automatically generated">
            <a:extLst>
              <a:ext uri="{FF2B5EF4-FFF2-40B4-BE49-F238E27FC236}">
                <a16:creationId xmlns:a16="http://schemas.microsoft.com/office/drawing/2014/main" id="{584F4979-50E2-4724-8FF0-F6D36059ED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6350" y="643467"/>
            <a:ext cx="5699300" cy="5571066"/>
          </a:xfrm>
          <a:prstGeom prst="rect">
            <a:avLst/>
          </a:prstGeom>
        </p:spPr>
      </p:pic>
    </p:spTree>
    <p:extLst>
      <p:ext uri="{BB962C8B-B14F-4D97-AF65-F5344CB8AC3E}">
        <p14:creationId xmlns:p14="http://schemas.microsoft.com/office/powerpoint/2010/main" val="42117940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FF0F0B8-5B06-4174-9742-1FD7ABE712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erson holding a sign posing for the camera&#10;&#10;Description automatically generated">
            <a:extLst>
              <a:ext uri="{FF2B5EF4-FFF2-40B4-BE49-F238E27FC236}">
                <a16:creationId xmlns:a16="http://schemas.microsoft.com/office/drawing/2014/main" id="{2C2B7D19-89A0-4B44-B7CC-28F89E9E4231}"/>
              </a:ext>
            </a:extLst>
          </p:cNvPr>
          <p:cNvPicPr>
            <a:picLocks noChangeAspect="1"/>
          </p:cNvPicPr>
          <p:nvPr/>
        </p:nvPicPr>
        <p:blipFill rotWithShape="1">
          <a:blip r:embed="rId2">
            <a:extLst>
              <a:ext uri="{28A0092B-C50C-407E-A947-70E740481C1C}">
                <a14:useLocalDpi xmlns:a14="http://schemas.microsoft.com/office/drawing/2010/main" val="0"/>
              </a:ext>
            </a:extLst>
          </a:blip>
          <a:srcRect r="1" b="18262"/>
          <a:stretch/>
        </p:blipFill>
        <p:spPr>
          <a:xfrm>
            <a:off x="643467" y="643467"/>
            <a:ext cx="10905066" cy="5571066"/>
          </a:xfrm>
          <a:prstGeom prst="rect">
            <a:avLst/>
          </a:prstGeom>
          <a:ln w="190500">
            <a:solidFill>
              <a:srgbClr val="FFFFFF"/>
            </a:solidFill>
            <a:miter lim="800000"/>
          </a:ln>
          <a:effectLst>
            <a:outerShdw blurRad="76200" dist="19050" dir="5400000" algn="t" rotWithShape="0">
              <a:prstClr val="black">
                <a:alpha val="55000"/>
              </a:prstClr>
            </a:outerShdw>
          </a:effectLst>
        </p:spPr>
      </p:pic>
    </p:spTree>
    <p:extLst>
      <p:ext uri="{BB962C8B-B14F-4D97-AF65-F5344CB8AC3E}">
        <p14:creationId xmlns:p14="http://schemas.microsoft.com/office/powerpoint/2010/main" val="26844540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555EFA52-D9B8-4967-9D04-46D39C614F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58340" y="422910"/>
            <a:ext cx="8275320" cy="6012180"/>
          </a:xfrm>
          <a:prstGeom prst="rect">
            <a:avLst/>
          </a:prstGeom>
        </p:spPr>
      </p:pic>
    </p:spTree>
    <p:extLst>
      <p:ext uri="{BB962C8B-B14F-4D97-AF65-F5344CB8AC3E}">
        <p14:creationId xmlns:p14="http://schemas.microsoft.com/office/powerpoint/2010/main" val="4633856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23F1D1EF-0B01-475C-BA36-AFFB916671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19300" y="788670"/>
            <a:ext cx="8153400" cy="5280660"/>
          </a:xfrm>
          <a:prstGeom prst="rect">
            <a:avLst/>
          </a:prstGeom>
        </p:spPr>
      </p:pic>
    </p:spTree>
    <p:extLst>
      <p:ext uri="{BB962C8B-B14F-4D97-AF65-F5344CB8AC3E}">
        <p14:creationId xmlns:p14="http://schemas.microsoft.com/office/powerpoint/2010/main" val="35474636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6D6306C-ED4F-4AAE-B4A5-EEA6AFAD7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0EC5361D-F897-4856-B945-0455A365E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15435"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4508C0C5-2268-42B5-B3C8-4D0899E05F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Shape 13">
            <a:extLst>
              <a:ext uri="{FF2B5EF4-FFF2-40B4-BE49-F238E27FC236}">
                <a16:creationId xmlns:a16="http://schemas.microsoft.com/office/drawing/2014/main" id="{141ACBDB-38F8-4B34-8183-BD95B4E55A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739327"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DE00DB52-3455-4E2F-867B-A6D0516E17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653800"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a:extLst>
              <a:ext uri="{FF2B5EF4-FFF2-40B4-BE49-F238E27FC236}">
                <a16:creationId xmlns:a16="http://schemas.microsoft.com/office/drawing/2014/main" id="{9E914C83-E0D8-4953-92D5-169D28CB43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5423"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creenshot of a cell phone&#10;&#10;Description automatically generated">
            <a:extLst>
              <a:ext uri="{FF2B5EF4-FFF2-40B4-BE49-F238E27FC236}">
                <a16:creationId xmlns:a16="http://schemas.microsoft.com/office/drawing/2014/main" id="{0289C967-422E-49E3-BF3F-AF01E4A0EB17}"/>
              </a:ext>
            </a:extLst>
          </p:cNvPr>
          <p:cNvPicPr>
            <a:picLocks noChangeAspect="1"/>
          </p:cNvPicPr>
          <p:nvPr/>
        </p:nvPicPr>
        <p:blipFill rotWithShape="1">
          <a:blip r:embed="rId2">
            <a:extLst>
              <a:ext uri="{28A0092B-C50C-407E-A947-70E740481C1C}">
                <a14:useLocalDpi xmlns:a14="http://schemas.microsoft.com/office/drawing/2010/main" val="0"/>
              </a:ext>
            </a:extLst>
          </a:blip>
          <a:srcRect r="1" b="16252"/>
          <a:stretch/>
        </p:blipFill>
        <p:spPr>
          <a:xfrm>
            <a:off x="643467" y="643467"/>
            <a:ext cx="10905066" cy="5571065"/>
          </a:xfrm>
          <a:prstGeom prst="rect">
            <a:avLst/>
          </a:prstGeom>
          <a:ln>
            <a:noFill/>
          </a:ln>
        </p:spPr>
      </p:pic>
      <p:sp>
        <p:nvSpPr>
          <p:cNvPr id="20" name="Isosceles Triangle 19">
            <a:extLst>
              <a:ext uri="{FF2B5EF4-FFF2-40B4-BE49-F238E27FC236}">
                <a16:creationId xmlns:a16="http://schemas.microsoft.com/office/drawing/2014/main" id="{3512E083-F550-46AF-8490-767ECFD00C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67297"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668957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social media post&#10;&#10;Description automatically generated">
            <a:extLst>
              <a:ext uri="{FF2B5EF4-FFF2-40B4-BE49-F238E27FC236}">
                <a16:creationId xmlns:a16="http://schemas.microsoft.com/office/drawing/2014/main" id="{90514A97-5811-40FF-A2BC-534B7CB21E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5970" y="800100"/>
            <a:ext cx="8100060" cy="5257800"/>
          </a:xfrm>
          <a:prstGeom prst="rect">
            <a:avLst/>
          </a:prstGeom>
        </p:spPr>
      </p:pic>
    </p:spTree>
    <p:extLst>
      <p:ext uri="{BB962C8B-B14F-4D97-AF65-F5344CB8AC3E}">
        <p14:creationId xmlns:p14="http://schemas.microsoft.com/office/powerpoint/2010/main" val="27122363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6D6306C-ED4F-4AAE-B4A5-EEA6AFAD7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0EC5361D-F897-4856-B945-0455A365E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15435"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4508C0C5-2268-42B5-B3C8-4D0899E05F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Shape 13">
            <a:extLst>
              <a:ext uri="{FF2B5EF4-FFF2-40B4-BE49-F238E27FC236}">
                <a16:creationId xmlns:a16="http://schemas.microsoft.com/office/drawing/2014/main" id="{141ACBDB-38F8-4B34-8183-BD95B4E55A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739327"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DE00DB52-3455-4E2F-867B-A6D0516E17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653800"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a:extLst>
              <a:ext uri="{FF2B5EF4-FFF2-40B4-BE49-F238E27FC236}">
                <a16:creationId xmlns:a16="http://schemas.microsoft.com/office/drawing/2014/main" id="{9E914C83-E0D8-4953-92D5-169D28CB43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5423"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creenshot of a cell phone&#10;&#10;Description automatically generated">
            <a:extLst>
              <a:ext uri="{FF2B5EF4-FFF2-40B4-BE49-F238E27FC236}">
                <a16:creationId xmlns:a16="http://schemas.microsoft.com/office/drawing/2014/main" id="{D2D46128-881E-4954-8BA0-43D435A92FDC}"/>
              </a:ext>
            </a:extLst>
          </p:cNvPr>
          <p:cNvPicPr>
            <a:picLocks noChangeAspect="1"/>
          </p:cNvPicPr>
          <p:nvPr/>
        </p:nvPicPr>
        <p:blipFill rotWithShape="1">
          <a:blip r:embed="rId2">
            <a:extLst>
              <a:ext uri="{28A0092B-C50C-407E-A947-70E740481C1C}">
                <a14:useLocalDpi xmlns:a14="http://schemas.microsoft.com/office/drawing/2010/main" val="0"/>
              </a:ext>
            </a:extLst>
          </a:blip>
          <a:srcRect r="1" b="8774"/>
          <a:stretch/>
        </p:blipFill>
        <p:spPr>
          <a:xfrm>
            <a:off x="643467" y="643467"/>
            <a:ext cx="10905066" cy="5571065"/>
          </a:xfrm>
          <a:prstGeom prst="rect">
            <a:avLst/>
          </a:prstGeom>
          <a:ln>
            <a:noFill/>
          </a:ln>
        </p:spPr>
      </p:pic>
      <p:sp>
        <p:nvSpPr>
          <p:cNvPr id="20" name="Isosceles Triangle 19">
            <a:extLst>
              <a:ext uri="{FF2B5EF4-FFF2-40B4-BE49-F238E27FC236}">
                <a16:creationId xmlns:a16="http://schemas.microsoft.com/office/drawing/2014/main" id="{3512E083-F550-46AF-8490-767ECFD00C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67297"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395463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FF0F0B8-5B06-4174-9742-1FD7ABE712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creenshot of a cell phone&#10;&#10;Description automatically generated">
            <a:extLst>
              <a:ext uri="{FF2B5EF4-FFF2-40B4-BE49-F238E27FC236}">
                <a16:creationId xmlns:a16="http://schemas.microsoft.com/office/drawing/2014/main" id="{2DB8E775-1136-45BB-9169-8817FEA0E569}"/>
              </a:ext>
            </a:extLst>
          </p:cNvPr>
          <p:cNvPicPr>
            <a:picLocks noChangeAspect="1"/>
          </p:cNvPicPr>
          <p:nvPr/>
        </p:nvPicPr>
        <p:blipFill rotWithShape="1">
          <a:blip r:embed="rId2">
            <a:extLst>
              <a:ext uri="{28A0092B-C50C-407E-A947-70E740481C1C}">
                <a14:useLocalDpi xmlns:a14="http://schemas.microsoft.com/office/drawing/2010/main" val="0"/>
              </a:ext>
            </a:extLst>
          </a:blip>
          <a:srcRect r="1" b="6692"/>
          <a:stretch/>
        </p:blipFill>
        <p:spPr>
          <a:xfrm>
            <a:off x="643467" y="643467"/>
            <a:ext cx="10905066" cy="5571066"/>
          </a:xfrm>
          <a:prstGeom prst="rect">
            <a:avLst/>
          </a:prstGeom>
          <a:ln w="190500">
            <a:solidFill>
              <a:srgbClr val="FFFFFF"/>
            </a:solidFill>
            <a:miter lim="800000"/>
          </a:ln>
          <a:effectLst>
            <a:outerShdw blurRad="76200" dist="19050" dir="5400000" algn="t" rotWithShape="0">
              <a:prstClr val="black">
                <a:alpha val="55000"/>
              </a:prstClr>
            </a:outerShdw>
          </a:effectLst>
        </p:spPr>
      </p:pic>
    </p:spTree>
    <p:extLst>
      <p:ext uri="{BB962C8B-B14F-4D97-AF65-F5344CB8AC3E}">
        <p14:creationId xmlns:p14="http://schemas.microsoft.com/office/powerpoint/2010/main" val="33535176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creenshot of a cell phone&#10;&#10;Description automatically generated">
            <a:extLst>
              <a:ext uri="{FF2B5EF4-FFF2-40B4-BE49-F238E27FC236}">
                <a16:creationId xmlns:a16="http://schemas.microsoft.com/office/drawing/2014/main" id="{FD464474-954D-4BE6-8C26-0401396F58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3329" y="643467"/>
            <a:ext cx="10765342" cy="5571065"/>
          </a:xfrm>
          <a:prstGeom prst="rect">
            <a:avLst/>
          </a:prstGeom>
          <a:ln>
            <a:noFill/>
          </a:ln>
        </p:spPr>
      </p:pic>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241390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322123AD-B17A-424B-B6FD-CAC49C7C1D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5900" y="743876"/>
            <a:ext cx="9391650" cy="5470107"/>
          </a:xfrm>
          <a:prstGeom prst="rect">
            <a:avLst/>
          </a:prstGeom>
        </p:spPr>
      </p:pic>
    </p:spTree>
    <p:extLst>
      <p:ext uri="{BB962C8B-B14F-4D97-AF65-F5344CB8AC3E}">
        <p14:creationId xmlns:p14="http://schemas.microsoft.com/office/powerpoint/2010/main" val="4396306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8DC8EF-9642-491A-8119-F989F1E9EB92}"/>
              </a:ext>
            </a:extLst>
          </p:cNvPr>
          <p:cNvSpPr/>
          <p:nvPr/>
        </p:nvSpPr>
        <p:spPr>
          <a:xfrm>
            <a:off x="3048000" y="1174007"/>
            <a:ext cx="6096000" cy="4832092"/>
          </a:xfrm>
          <a:prstGeom prst="rect">
            <a:avLst/>
          </a:prstGeom>
        </p:spPr>
        <p:txBody>
          <a:bodyPr>
            <a:spAutoFit/>
          </a:bodyPr>
          <a:lstStyle/>
          <a:p>
            <a:r>
              <a:rPr lang="en-US" altLang="en-US" sz="2800" b="1" dirty="0">
                <a:solidFill>
                  <a:srgbClr val="0066FF"/>
                </a:solidFill>
                <a:cs typeface="Times New Roman" panose="02020603050405020304" pitchFamily="18" charset="0"/>
              </a:rPr>
              <a:t>the Five Key Facts about potential sponsors</a:t>
            </a:r>
            <a:r>
              <a:rPr lang="en-US" altLang="en-US" sz="2800" dirty="0">
                <a:cs typeface="Times New Roman" panose="02020603050405020304" pitchFamily="18" charset="0"/>
              </a:rPr>
              <a:t> – </a:t>
            </a:r>
          </a:p>
          <a:p>
            <a:endParaRPr lang="en-US" altLang="en-US" sz="2800" dirty="0">
              <a:cs typeface="Times New Roman" panose="02020603050405020304" pitchFamily="18" charset="0"/>
            </a:endParaRPr>
          </a:p>
          <a:p>
            <a:pPr>
              <a:buFont typeface="Wingdings" panose="05000000000000000000" pitchFamily="2" charset="2"/>
              <a:buChar char="v"/>
            </a:pPr>
            <a:r>
              <a:rPr lang="en-US" altLang="en-US" sz="2800" dirty="0">
                <a:cs typeface="Times New Roman" panose="02020603050405020304" pitchFamily="18" charset="0"/>
              </a:rPr>
              <a:t>what they need</a:t>
            </a:r>
          </a:p>
          <a:p>
            <a:pPr>
              <a:buFont typeface="Wingdings" panose="05000000000000000000" pitchFamily="2" charset="2"/>
              <a:buChar char="v"/>
            </a:pPr>
            <a:r>
              <a:rPr lang="en-US" altLang="en-US" sz="2800" dirty="0">
                <a:cs typeface="Times New Roman" panose="02020603050405020304" pitchFamily="18" charset="0"/>
              </a:rPr>
              <a:t>their budget</a:t>
            </a:r>
          </a:p>
          <a:p>
            <a:pPr>
              <a:buFont typeface="Wingdings" panose="05000000000000000000" pitchFamily="2" charset="2"/>
              <a:buChar char="v"/>
            </a:pPr>
            <a:r>
              <a:rPr lang="en-US" altLang="en-US" sz="2800" dirty="0">
                <a:cs typeface="Times New Roman" panose="02020603050405020304" pitchFamily="18" charset="0"/>
              </a:rPr>
              <a:t>who makes the decisions</a:t>
            </a:r>
          </a:p>
          <a:p>
            <a:pPr>
              <a:buFont typeface="Wingdings" panose="05000000000000000000" pitchFamily="2" charset="2"/>
              <a:buChar char="v"/>
            </a:pPr>
            <a:r>
              <a:rPr lang="en-US" altLang="en-US" sz="2800" dirty="0">
                <a:cs typeface="Times New Roman" panose="02020603050405020304" pitchFamily="18" charset="0"/>
              </a:rPr>
              <a:t>when</a:t>
            </a:r>
          </a:p>
          <a:p>
            <a:pPr>
              <a:buFont typeface="Wingdings" panose="05000000000000000000" pitchFamily="2" charset="2"/>
              <a:buChar char="v"/>
            </a:pPr>
            <a:r>
              <a:rPr lang="en-US" altLang="en-US" sz="2800" dirty="0">
                <a:cs typeface="Times New Roman" panose="02020603050405020304" pitchFamily="18" charset="0"/>
              </a:rPr>
              <a:t>how you will follow-up </a:t>
            </a:r>
          </a:p>
          <a:p>
            <a:pPr>
              <a:buFont typeface="Wingdings" panose="05000000000000000000" pitchFamily="2" charset="2"/>
              <a:buChar char="v"/>
            </a:pPr>
            <a:endParaRPr lang="en-US" altLang="en-US" sz="2800" dirty="0">
              <a:cs typeface="Times New Roman" panose="02020603050405020304" pitchFamily="18" charset="0"/>
            </a:endParaRPr>
          </a:p>
          <a:p>
            <a:r>
              <a:rPr lang="en-US" altLang="en-US" sz="2800" b="1" dirty="0">
                <a:solidFill>
                  <a:srgbClr val="0066FF"/>
                </a:solidFill>
                <a:cs typeface="Times New Roman" panose="02020603050405020304" pitchFamily="18" charset="0"/>
              </a:rPr>
              <a:t>&amp; One Impression – </a:t>
            </a:r>
          </a:p>
          <a:p>
            <a:pPr>
              <a:buFont typeface="Wingdings" panose="05000000000000000000" pitchFamily="2" charset="2"/>
              <a:buChar char="v"/>
            </a:pPr>
            <a:r>
              <a:rPr lang="en-US" altLang="en-US" sz="2800" dirty="0">
                <a:cs typeface="Times New Roman" panose="02020603050405020304" pitchFamily="18" charset="0"/>
              </a:rPr>
              <a:t>where is their pain. </a:t>
            </a:r>
          </a:p>
        </p:txBody>
      </p:sp>
    </p:spTree>
    <p:extLst>
      <p:ext uri="{BB962C8B-B14F-4D97-AF65-F5344CB8AC3E}">
        <p14:creationId xmlns:p14="http://schemas.microsoft.com/office/powerpoint/2010/main" val="28182781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Table 1">
            <a:extLst>
              <a:ext uri="{FF2B5EF4-FFF2-40B4-BE49-F238E27FC236}">
                <a16:creationId xmlns:a16="http://schemas.microsoft.com/office/drawing/2014/main" id="{4C0DCCC5-865A-459F-AFC1-F7374D1631B9}"/>
              </a:ext>
            </a:extLst>
          </p:cNvPr>
          <p:cNvGraphicFramePr>
            <a:graphicFrameLocks noGrp="1"/>
          </p:cNvGraphicFramePr>
          <p:nvPr>
            <p:extLst>
              <p:ext uri="{D42A27DB-BD31-4B8C-83A1-F6EECF244321}">
                <p14:modId xmlns:p14="http://schemas.microsoft.com/office/powerpoint/2010/main" val="202519031"/>
              </p:ext>
            </p:extLst>
          </p:nvPr>
        </p:nvGraphicFramePr>
        <p:xfrm>
          <a:off x="715675" y="491529"/>
          <a:ext cx="10200443" cy="5732712"/>
        </p:xfrm>
        <a:graphic>
          <a:graphicData uri="http://schemas.openxmlformats.org/drawingml/2006/table">
            <a:tbl>
              <a:tblPr/>
              <a:tblGrid>
                <a:gridCol w="3438583">
                  <a:extLst>
                    <a:ext uri="{9D8B030D-6E8A-4147-A177-3AD203B41FA5}">
                      <a16:colId xmlns:a16="http://schemas.microsoft.com/office/drawing/2014/main" val="2377137880"/>
                    </a:ext>
                  </a:extLst>
                </a:gridCol>
                <a:gridCol w="1250809">
                  <a:extLst>
                    <a:ext uri="{9D8B030D-6E8A-4147-A177-3AD203B41FA5}">
                      <a16:colId xmlns:a16="http://schemas.microsoft.com/office/drawing/2014/main" val="1557935353"/>
                    </a:ext>
                  </a:extLst>
                </a:gridCol>
                <a:gridCol w="1876706">
                  <a:extLst>
                    <a:ext uri="{9D8B030D-6E8A-4147-A177-3AD203B41FA5}">
                      <a16:colId xmlns:a16="http://schemas.microsoft.com/office/drawing/2014/main" val="1953841416"/>
                    </a:ext>
                  </a:extLst>
                </a:gridCol>
                <a:gridCol w="1033453">
                  <a:extLst>
                    <a:ext uri="{9D8B030D-6E8A-4147-A177-3AD203B41FA5}">
                      <a16:colId xmlns:a16="http://schemas.microsoft.com/office/drawing/2014/main" val="3605136071"/>
                    </a:ext>
                  </a:extLst>
                </a:gridCol>
                <a:gridCol w="1308082">
                  <a:extLst>
                    <a:ext uri="{9D8B030D-6E8A-4147-A177-3AD203B41FA5}">
                      <a16:colId xmlns:a16="http://schemas.microsoft.com/office/drawing/2014/main" val="2496197080"/>
                    </a:ext>
                  </a:extLst>
                </a:gridCol>
                <a:gridCol w="1292810">
                  <a:extLst>
                    <a:ext uri="{9D8B030D-6E8A-4147-A177-3AD203B41FA5}">
                      <a16:colId xmlns:a16="http://schemas.microsoft.com/office/drawing/2014/main" val="2972432808"/>
                    </a:ext>
                  </a:extLst>
                </a:gridCol>
              </a:tblGrid>
              <a:tr h="1561652">
                <a:tc>
                  <a:txBody>
                    <a:bodyPr/>
                    <a:lstStyle/>
                    <a:p>
                      <a:pPr marL="0" marR="0" algn="l">
                        <a:lnSpc>
                          <a:spcPct val="150000"/>
                        </a:lnSpc>
                        <a:spcBef>
                          <a:spcPts val="0"/>
                        </a:spcBef>
                        <a:spcAft>
                          <a:spcPts val="0"/>
                        </a:spcAft>
                      </a:pPr>
                      <a:r>
                        <a:rPr lang="en-US" sz="1800" b="1"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Evaluating Sponsor Prospects </a:t>
                      </a:r>
                      <a:br>
                        <a:rPr lang="en-US" sz="1800" dirty="0">
                          <a:effectLst/>
                          <a:latin typeface="Times New Roman" panose="02020603050405020304" pitchFamily="18" charset="0"/>
                          <a:ea typeface="Calibri" panose="020F0502020204030204" pitchFamily="34" charset="0"/>
                          <a:cs typeface="Times New Roman" panose="02020603050405020304" pitchFamily="18" charset="0"/>
                        </a:rPr>
                      </a:b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18-25 Points = Quality Prospect</a:t>
                      </a:r>
                    </a:p>
                    <a:p>
                      <a:pPr marL="0" marR="0" algn="l">
                        <a:lnSpc>
                          <a:spcPct val="150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13-17 Points = Viable Prospect</a:t>
                      </a:r>
                    </a:p>
                    <a:p>
                      <a:pPr marL="0" marR="0" algn="l">
                        <a:lnSpc>
                          <a:spcPct val="150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Less than 13 = Poor Prospect</a:t>
                      </a:r>
                    </a:p>
                  </a:txBody>
                  <a:tcPr marL="176530" marR="176530" marT="2476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High (5)</a:t>
                      </a:r>
                    </a:p>
                  </a:txBody>
                  <a:tcPr marL="176530" marR="176530" marT="2476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Medium (3)</a:t>
                      </a:r>
                    </a:p>
                  </a:txBody>
                  <a:tcPr marL="176530" marR="176530" marT="2476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Low (1)</a:t>
                      </a:r>
                    </a:p>
                  </a:txBody>
                  <a:tcPr marL="176530" marR="176530" marT="2476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None (0)</a:t>
                      </a:r>
                    </a:p>
                  </a:txBody>
                  <a:tcPr marL="176530" marR="176530" marT="2476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Total</a:t>
                      </a:r>
                    </a:p>
                  </a:txBody>
                  <a:tcPr marL="176530" marR="176530" marT="2476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48052055"/>
                  </a:ext>
                </a:extLst>
              </a:tr>
              <a:tr h="791871">
                <a:tc>
                  <a:txBody>
                    <a:bodyPr/>
                    <a:lstStyle/>
                    <a:p>
                      <a:pPr marL="0" marR="0" algn="l">
                        <a:lnSpc>
                          <a:spcPct val="150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Mission or Cause Match</a:t>
                      </a:r>
                    </a:p>
                  </a:txBody>
                  <a:tcPr marL="176530" marR="176530" marT="2476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 </a:t>
                      </a:r>
                    </a:p>
                  </a:txBody>
                  <a:tcPr marL="176530" marR="176530" marT="2476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 </a:t>
                      </a:r>
                    </a:p>
                  </a:txBody>
                  <a:tcPr marL="176530" marR="176530" marT="2476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 </a:t>
                      </a:r>
                    </a:p>
                  </a:txBody>
                  <a:tcPr marL="176530" marR="176530" marT="2476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 </a:t>
                      </a:r>
                    </a:p>
                  </a:txBody>
                  <a:tcPr marL="176530" marR="176530" marT="2476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 </a:t>
                      </a:r>
                    </a:p>
                  </a:txBody>
                  <a:tcPr marL="176530" marR="176530" marT="2476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01889772"/>
                  </a:ext>
                </a:extLst>
              </a:tr>
              <a:tr h="791871">
                <a:tc>
                  <a:txBody>
                    <a:bodyPr/>
                    <a:lstStyle/>
                    <a:p>
                      <a:pPr marL="0" marR="0" algn="l">
                        <a:lnSpc>
                          <a:spcPct val="150000"/>
                        </a:lnSpc>
                        <a:spcBef>
                          <a:spcPts val="0"/>
                        </a:spcBef>
                        <a:spcAft>
                          <a:spcPts val="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Relationship</a:t>
                      </a:r>
                    </a:p>
                  </a:txBody>
                  <a:tcPr marL="176530" marR="176530" marT="2476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 </a:t>
                      </a:r>
                    </a:p>
                  </a:txBody>
                  <a:tcPr marL="176530" marR="176530" marT="2476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 </a:t>
                      </a:r>
                    </a:p>
                  </a:txBody>
                  <a:tcPr marL="176530" marR="176530" marT="2476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 </a:t>
                      </a:r>
                    </a:p>
                  </a:txBody>
                  <a:tcPr marL="176530" marR="176530" marT="2476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 </a:t>
                      </a:r>
                    </a:p>
                  </a:txBody>
                  <a:tcPr marL="176530" marR="176530" marT="2476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 </a:t>
                      </a:r>
                    </a:p>
                  </a:txBody>
                  <a:tcPr marL="176530" marR="176530" marT="2476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19928064"/>
                  </a:ext>
                </a:extLst>
              </a:tr>
              <a:tr h="791871">
                <a:tc>
                  <a:txBody>
                    <a:bodyPr/>
                    <a:lstStyle/>
                    <a:p>
                      <a:pPr marL="0" marR="0" algn="l">
                        <a:lnSpc>
                          <a:spcPct val="150000"/>
                        </a:lnSpc>
                        <a:spcBef>
                          <a:spcPts val="0"/>
                        </a:spcBef>
                        <a:spcAft>
                          <a:spcPts val="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Sponsors local causes</a:t>
                      </a:r>
                    </a:p>
                  </a:txBody>
                  <a:tcPr marL="176530" marR="176530" marT="2476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 </a:t>
                      </a:r>
                    </a:p>
                  </a:txBody>
                  <a:tcPr marL="176530" marR="176530" marT="2476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 </a:t>
                      </a:r>
                    </a:p>
                  </a:txBody>
                  <a:tcPr marL="176530" marR="176530" marT="2476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 </a:t>
                      </a:r>
                    </a:p>
                  </a:txBody>
                  <a:tcPr marL="176530" marR="176530" marT="2476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 </a:t>
                      </a:r>
                    </a:p>
                  </a:txBody>
                  <a:tcPr marL="176530" marR="176530" marT="2476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 </a:t>
                      </a:r>
                    </a:p>
                  </a:txBody>
                  <a:tcPr marL="176530" marR="176530" marT="2476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74069285"/>
                  </a:ext>
                </a:extLst>
              </a:tr>
              <a:tr h="921728">
                <a:tc>
                  <a:txBody>
                    <a:bodyPr/>
                    <a:lstStyle/>
                    <a:p>
                      <a:pPr marL="0" marR="0" algn="l">
                        <a:lnSpc>
                          <a:spcPct val="150000"/>
                        </a:lnSpc>
                        <a:spcBef>
                          <a:spcPts val="0"/>
                        </a:spcBef>
                        <a:spcAft>
                          <a:spcPts val="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Image Match</a:t>
                      </a:r>
                    </a:p>
                  </a:txBody>
                  <a:tcPr marL="176530" marR="176530" marT="2476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 </a:t>
                      </a:r>
                    </a:p>
                  </a:txBody>
                  <a:tcPr marL="176530" marR="176530" marT="2476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 </a:t>
                      </a:r>
                    </a:p>
                  </a:txBody>
                  <a:tcPr marL="176530" marR="176530" marT="2476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 </a:t>
                      </a:r>
                    </a:p>
                  </a:txBody>
                  <a:tcPr marL="176530" marR="176530" marT="2476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 </a:t>
                      </a:r>
                    </a:p>
                  </a:txBody>
                  <a:tcPr marL="176530" marR="176530" marT="2476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 </a:t>
                      </a:r>
                    </a:p>
                  </a:txBody>
                  <a:tcPr marL="176530" marR="176530" marT="2476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37517373"/>
                  </a:ext>
                </a:extLst>
              </a:tr>
              <a:tr h="406981">
                <a:tc>
                  <a:txBody>
                    <a:bodyPr/>
                    <a:lstStyle/>
                    <a:p>
                      <a:pPr marL="0" marR="0" algn="l">
                        <a:lnSpc>
                          <a:spcPct val="150000"/>
                        </a:lnSpc>
                        <a:spcBef>
                          <a:spcPts val="0"/>
                        </a:spcBef>
                        <a:spcAft>
                          <a:spcPts val="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Their Problems We Solve</a:t>
                      </a:r>
                    </a:p>
                  </a:txBody>
                  <a:tcPr marL="176530" marR="176530" marT="2476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 </a:t>
                      </a:r>
                    </a:p>
                  </a:txBody>
                  <a:tcPr marL="176530" marR="176530" marT="2476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 </a:t>
                      </a:r>
                    </a:p>
                  </a:txBody>
                  <a:tcPr marL="176530" marR="176530" marT="2476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 </a:t>
                      </a:r>
                    </a:p>
                  </a:txBody>
                  <a:tcPr marL="176530" marR="176530" marT="2476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 </a:t>
                      </a:r>
                    </a:p>
                  </a:txBody>
                  <a:tcPr marL="176530" marR="176530" marT="2476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 </a:t>
                      </a:r>
                    </a:p>
                  </a:txBody>
                  <a:tcPr marL="176530" marR="176530" marT="2476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64668539"/>
                  </a:ext>
                </a:extLst>
              </a:tr>
              <a:tr h="406981">
                <a:tc>
                  <a:txBody>
                    <a:bodyPr/>
                    <a:lstStyle/>
                    <a:p>
                      <a:pPr marL="0" marR="0" algn="l">
                        <a:lnSpc>
                          <a:spcPct val="150000"/>
                        </a:lnSpc>
                        <a:spcBef>
                          <a:spcPts val="0"/>
                        </a:spcBef>
                        <a:spcAft>
                          <a:spcPts val="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Demographic Match</a:t>
                      </a:r>
                    </a:p>
                  </a:txBody>
                  <a:tcPr marL="176530" marR="176530" marT="2476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 </a:t>
                      </a:r>
                    </a:p>
                  </a:txBody>
                  <a:tcPr marL="176530" marR="176530" marT="2476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 </a:t>
                      </a:r>
                    </a:p>
                  </a:txBody>
                  <a:tcPr marL="176530" marR="176530" marT="2476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 </a:t>
                      </a:r>
                    </a:p>
                  </a:txBody>
                  <a:tcPr marL="176530" marR="176530" marT="2476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 </a:t>
                      </a:r>
                    </a:p>
                  </a:txBody>
                  <a:tcPr marL="176530" marR="176530" marT="2476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p>
                  </a:txBody>
                  <a:tcPr marL="176530" marR="176530" marT="2476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1544244"/>
                  </a:ext>
                </a:extLst>
              </a:tr>
            </a:tbl>
          </a:graphicData>
        </a:graphic>
      </p:graphicFrame>
    </p:spTree>
    <p:extLst>
      <p:ext uri="{BB962C8B-B14F-4D97-AF65-F5344CB8AC3E}">
        <p14:creationId xmlns:p14="http://schemas.microsoft.com/office/powerpoint/2010/main" val="41613487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F36106AD-F9C6-4FA3-BD5A-5344325EA3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4210" y="257451"/>
            <a:ext cx="7572560" cy="6600549"/>
          </a:xfrm>
          <a:prstGeom prst="rect">
            <a:avLst/>
          </a:prstGeom>
        </p:spPr>
      </p:pic>
    </p:spTree>
    <p:extLst>
      <p:ext uri="{BB962C8B-B14F-4D97-AF65-F5344CB8AC3E}">
        <p14:creationId xmlns:p14="http://schemas.microsoft.com/office/powerpoint/2010/main" val="36286993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83FDF4D1-44E1-4316-B040-C1980B970136}"/>
              </a:ext>
            </a:extLst>
          </p:cNvPr>
          <p:cNvSpPr>
            <a:spLocks noGrp="1" noChangeArrowheads="1"/>
          </p:cNvSpPr>
          <p:nvPr>
            <p:ph type="title"/>
          </p:nvPr>
        </p:nvSpPr>
        <p:spPr>
          <a:solidFill>
            <a:srgbClr val="3366FF"/>
          </a:solidFill>
        </p:spPr>
        <p:txBody>
          <a:bodyPr/>
          <a:lstStyle/>
          <a:p>
            <a:pPr eaLnBrk="1" hangingPunct="1"/>
            <a:r>
              <a:rPr lang="en-US" altLang="en-US" sz="3600"/>
              <a:t>Hunting: </a:t>
            </a:r>
            <a:r>
              <a:rPr lang="en-US" altLang="en-US" sz="3600">
                <a:cs typeface="Times New Roman" panose="02020603050405020304" pitchFamily="18" charset="0"/>
              </a:rPr>
              <a:t>Be active and involved in the community</a:t>
            </a:r>
            <a:r>
              <a:rPr lang="en-US" altLang="en-US"/>
              <a:t> </a:t>
            </a:r>
          </a:p>
        </p:txBody>
      </p:sp>
      <p:sp>
        <p:nvSpPr>
          <p:cNvPr id="49155" name="Rectangle 3">
            <a:extLst>
              <a:ext uri="{FF2B5EF4-FFF2-40B4-BE49-F238E27FC236}">
                <a16:creationId xmlns:a16="http://schemas.microsoft.com/office/drawing/2014/main" id="{AA9A65D4-3045-4533-B61F-3BF161E4E239}"/>
              </a:ext>
            </a:extLst>
          </p:cNvPr>
          <p:cNvSpPr>
            <a:spLocks noGrp="1" noChangeArrowheads="1"/>
          </p:cNvSpPr>
          <p:nvPr>
            <p:ph type="body" sz="half" idx="1"/>
          </p:nvPr>
        </p:nvSpPr>
        <p:spPr>
          <a:xfrm>
            <a:off x="2209800" y="1981200"/>
            <a:ext cx="3886200" cy="4495800"/>
          </a:xfrm>
        </p:spPr>
        <p:txBody>
          <a:bodyPr/>
          <a:lstStyle/>
          <a:p>
            <a:pPr eaLnBrk="1" hangingPunct="1">
              <a:lnSpc>
                <a:spcPct val="90000"/>
              </a:lnSpc>
            </a:pPr>
            <a:r>
              <a:rPr lang="en-US" altLang="en-US" sz="2400">
                <a:latin typeface="Wingdings" panose="05000000000000000000" pitchFamily="2" charset="2"/>
                <a:cs typeface="Times New Roman" panose="02020603050405020304" pitchFamily="18" charset="0"/>
              </a:rPr>
              <a:t>v</a:t>
            </a:r>
            <a:r>
              <a:rPr lang="en-US" altLang="en-US" sz="2400">
                <a:cs typeface="Times New Roman" panose="02020603050405020304" pitchFamily="18" charset="0"/>
              </a:rPr>
              <a:t>     Join the Chamber of Commerce, attend its events, serve on committees, and use its networking opportunities. Watch and use the list of new members religiously.</a:t>
            </a:r>
          </a:p>
          <a:p>
            <a:pPr eaLnBrk="1" hangingPunct="1">
              <a:lnSpc>
                <a:spcPct val="90000"/>
              </a:lnSpc>
            </a:pPr>
            <a:r>
              <a:rPr lang="en-US" altLang="en-US" sz="2400">
                <a:latin typeface="Wingdings" panose="05000000000000000000" pitchFamily="2" charset="2"/>
                <a:cs typeface="Times New Roman" panose="02020603050405020304" pitchFamily="18" charset="0"/>
              </a:rPr>
              <a:t>v</a:t>
            </a:r>
            <a:r>
              <a:rPr lang="en-US" altLang="en-US" sz="2400">
                <a:cs typeface="Times New Roman" panose="02020603050405020304" pitchFamily="18" charset="0"/>
              </a:rPr>
              <a:t>     Go on the rubber chicken circuit and demonstrate the value of your event to the community, artistically and economically. </a:t>
            </a:r>
          </a:p>
          <a:p>
            <a:pPr eaLnBrk="1" hangingPunct="1">
              <a:lnSpc>
                <a:spcPct val="90000"/>
              </a:lnSpc>
            </a:pPr>
            <a:endParaRPr lang="en-US" altLang="en-US" sz="2400"/>
          </a:p>
        </p:txBody>
      </p:sp>
      <p:sp>
        <p:nvSpPr>
          <p:cNvPr id="49156" name="Rectangle 4">
            <a:extLst>
              <a:ext uri="{FF2B5EF4-FFF2-40B4-BE49-F238E27FC236}">
                <a16:creationId xmlns:a16="http://schemas.microsoft.com/office/drawing/2014/main" id="{DA3A3928-0D33-4347-92FF-C178B9C79428}"/>
              </a:ext>
            </a:extLst>
          </p:cNvPr>
          <p:cNvSpPr>
            <a:spLocks noGrp="1" noChangeArrowheads="1"/>
          </p:cNvSpPr>
          <p:nvPr>
            <p:ph type="body" sz="half" idx="2"/>
          </p:nvPr>
        </p:nvSpPr>
        <p:spPr/>
        <p:txBody>
          <a:bodyPr/>
          <a:lstStyle/>
          <a:p>
            <a:pPr eaLnBrk="1" hangingPunct="1">
              <a:lnSpc>
                <a:spcPct val="90000"/>
              </a:lnSpc>
            </a:pPr>
            <a:r>
              <a:rPr lang="en-US" altLang="en-US" sz="2400">
                <a:latin typeface="Wingdings" panose="05000000000000000000" pitchFamily="2" charset="2"/>
                <a:cs typeface="Times New Roman" panose="02020603050405020304" pitchFamily="18" charset="0"/>
              </a:rPr>
              <a:t>v</a:t>
            </a:r>
            <a:r>
              <a:rPr lang="en-US" altLang="en-US" sz="2400">
                <a:cs typeface="Times New Roman" panose="02020603050405020304" pitchFamily="18" charset="0"/>
              </a:rPr>
              <a:t>     Look for companies that have a need in your market such as to rebuild a tarnished image or establish a new store.</a:t>
            </a:r>
          </a:p>
          <a:p>
            <a:pPr eaLnBrk="1" hangingPunct="1">
              <a:lnSpc>
                <a:spcPct val="90000"/>
              </a:lnSpc>
            </a:pPr>
            <a:r>
              <a:rPr lang="en-US" altLang="en-US" sz="2400">
                <a:latin typeface="Wingdings" panose="05000000000000000000" pitchFamily="2" charset="2"/>
                <a:cs typeface="Times New Roman" panose="02020603050405020304" pitchFamily="18" charset="0"/>
              </a:rPr>
              <a:t>v</a:t>
            </a:r>
            <a:r>
              <a:rPr lang="en-US" altLang="en-US" sz="2400">
                <a:cs typeface="Times New Roman" panose="02020603050405020304" pitchFamily="18" charset="0"/>
              </a:rPr>
              <a:t>     See who is sponsoring other events in your community</a:t>
            </a:r>
          </a:p>
          <a:p>
            <a:pPr eaLnBrk="1" hangingPunct="1">
              <a:lnSpc>
                <a:spcPct val="90000"/>
              </a:lnSpc>
            </a:pPr>
            <a:r>
              <a:rPr lang="en-US" altLang="en-US" sz="2400">
                <a:latin typeface="Wingdings" panose="05000000000000000000" pitchFamily="2" charset="2"/>
                <a:cs typeface="Times New Roman" panose="02020603050405020304" pitchFamily="18" charset="0"/>
              </a:rPr>
              <a:t>v</a:t>
            </a:r>
            <a:r>
              <a:rPr lang="en-US" altLang="en-US" sz="2400">
                <a:cs typeface="Times New Roman" panose="02020603050405020304" pitchFamily="18" charset="0"/>
              </a:rPr>
              <a:t>     Local franchises are the best route to major corporations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35AA9BB6-1080-46B2-943B-76770683E2E9}"/>
              </a:ext>
            </a:extLst>
          </p:cNvPr>
          <p:cNvSpPr>
            <a:spLocks noGrp="1" noChangeArrowheads="1"/>
          </p:cNvSpPr>
          <p:nvPr>
            <p:ph type="title"/>
          </p:nvPr>
        </p:nvSpPr>
        <p:spPr>
          <a:solidFill>
            <a:srgbClr val="3366FF"/>
          </a:solidFill>
        </p:spPr>
        <p:txBody>
          <a:bodyPr/>
          <a:lstStyle/>
          <a:p>
            <a:pPr eaLnBrk="1" hangingPunct="1"/>
            <a:r>
              <a:rPr lang="en-US" altLang="en-US"/>
              <a:t>Hunting: Lead Generators</a:t>
            </a:r>
          </a:p>
        </p:txBody>
      </p:sp>
      <p:sp>
        <p:nvSpPr>
          <p:cNvPr id="51203" name="Rectangle 3">
            <a:extLst>
              <a:ext uri="{FF2B5EF4-FFF2-40B4-BE49-F238E27FC236}">
                <a16:creationId xmlns:a16="http://schemas.microsoft.com/office/drawing/2014/main" id="{45CCC450-D40F-45DB-8883-FEEDDE63AF23}"/>
              </a:ext>
            </a:extLst>
          </p:cNvPr>
          <p:cNvSpPr>
            <a:spLocks noGrp="1" noChangeArrowheads="1"/>
          </p:cNvSpPr>
          <p:nvPr>
            <p:ph type="body" sz="half" idx="1"/>
          </p:nvPr>
        </p:nvSpPr>
        <p:spPr/>
        <p:txBody>
          <a:bodyPr/>
          <a:lstStyle/>
          <a:p>
            <a:pPr eaLnBrk="1" hangingPunct="1">
              <a:buFontTx/>
              <a:buNone/>
            </a:pPr>
            <a:r>
              <a:rPr lang="en-US" altLang="en-US" sz="2400">
                <a:latin typeface="Wingdings" panose="05000000000000000000" pitchFamily="2" charset="2"/>
                <a:cs typeface="Times New Roman" panose="02020603050405020304" pitchFamily="18" charset="0"/>
              </a:rPr>
              <a:t>v</a:t>
            </a:r>
            <a:r>
              <a:rPr lang="en-US" altLang="en-US" sz="2400">
                <a:cs typeface="Times New Roman" panose="02020603050405020304" pitchFamily="18" charset="0"/>
              </a:rPr>
              <a:t>      Recommendations from satisfied sponsors, including those who have been forced to discontinue by outside forces</a:t>
            </a:r>
          </a:p>
          <a:p>
            <a:pPr eaLnBrk="1" hangingPunct="1">
              <a:buFontTx/>
              <a:buNone/>
            </a:pPr>
            <a:r>
              <a:rPr lang="en-US" altLang="en-US" sz="2400">
                <a:latin typeface="Wingdings" panose="05000000000000000000" pitchFamily="2" charset="2"/>
                <a:cs typeface="Times New Roman" panose="02020603050405020304" pitchFamily="18" charset="0"/>
              </a:rPr>
              <a:t>v</a:t>
            </a:r>
            <a:r>
              <a:rPr lang="en-US" altLang="en-US" sz="2400">
                <a:cs typeface="Times New Roman" panose="02020603050405020304" pitchFamily="18" charset="0"/>
              </a:rPr>
              <a:t>      Established contact people who have moved to new sponsors</a:t>
            </a:r>
          </a:p>
          <a:p>
            <a:pPr eaLnBrk="1" hangingPunct="1">
              <a:buFontTx/>
              <a:buNone/>
            </a:pPr>
            <a:r>
              <a:rPr lang="en-US" altLang="en-US" sz="2400">
                <a:latin typeface="Wingdings" panose="05000000000000000000" pitchFamily="2" charset="2"/>
                <a:cs typeface="Times New Roman" panose="02020603050405020304" pitchFamily="18" charset="0"/>
              </a:rPr>
              <a:t>v</a:t>
            </a:r>
            <a:r>
              <a:rPr lang="en-US" altLang="en-US" sz="2400">
                <a:cs typeface="Times New Roman" panose="02020603050405020304" pitchFamily="18" charset="0"/>
              </a:rPr>
              <a:t>      Media sales people familiar with your event</a:t>
            </a:r>
            <a:endParaRPr lang="en-US" altLang="en-US" sz="2400"/>
          </a:p>
        </p:txBody>
      </p:sp>
      <p:sp>
        <p:nvSpPr>
          <p:cNvPr id="51204" name="Rectangle 4">
            <a:extLst>
              <a:ext uri="{FF2B5EF4-FFF2-40B4-BE49-F238E27FC236}">
                <a16:creationId xmlns:a16="http://schemas.microsoft.com/office/drawing/2014/main" id="{52759377-C8FA-4DB4-AF8F-48E14CB1C9E6}"/>
              </a:ext>
            </a:extLst>
          </p:cNvPr>
          <p:cNvSpPr>
            <a:spLocks noGrp="1" noChangeArrowheads="1"/>
          </p:cNvSpPr>
          <p:nvPr>
            <p:ph type="body" sz="half" idx="2"/>
          </p:nvPr>
        </p:nvSpPr>
        <p:spPr>
          <a:xfrm>
            <a:off x="6172200" y="1981200"/>
            <a:ext cx="4114800" cy="4114800"/>
          </a:xfrm>
        </p:spPr>
        <p:txBody>
          <a:bodyPr/>
          <a:lstStyle/>
          <a:p>
            <a:pPr eaLnBrk="1" hangingPunct="1">
              <a:buFont typeface="Wingdings" panose="05000000000000000000" pitchFamily="2" charset="2"/>
              <a:buChar char="v"/>
            </a:pPr>
            <a:r>
              <a:rPr lang="en-US" altLang="en-US" sz="2800">
                <a:cs typeface="Times New Roman" panose="02020603050405020304" pitchFamily="18" charset="0"/>
              </a:rPr>
              <a:t>Recommendations from prospects who ultimately had to pass</a:t>
            </a:r>
          </a:p>
          <a:p>
            <a:pPr eaLnBrk="1" hangingPunct="1">
              <a:buFont typeface="Wingdings" panose="05000000000000000000" pitchFamily="2" charset="2"/>
              <a:buChar char="v"/>
            </a:pPr>
            <a:r>
              <a:rPr lang="en-US" altLang="en-US" sz="2800">
                <a:cs typeface="Times New Roman" panose="02020603050405020304" pitchFamily="18" charset="0"/>
              </a:rPr>
              <a:t>Local business section of your newspaper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1548288F-17D2-496A-B393-7843303384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6318" y="0"/>
            <a:ext cx="5299364" cy="6858000"/>
          </a:xfrm>
          <a:prstGeom prst="rect">
            <a:avLst/>
          </a:prstGeom>
        </p:spPr>
      </p:pic>
    </p:spTree>
    <p:extLst>
      <p:ext uri="{BB962C8B-B14F-4D97-AF65-F5344CB8AC3E}">
        <p14:creationId xmlns:p14="http://schemas.microsoft.com/office/powerpoint/2010/main" val="22611255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6D947259-AB76-43C4-A3A9-CDECEBCA99E3}"/>
              </a:ext>
            </a:extLst>
          </p:cNvPr>
          <p:cNvSpPr>
            <a:spLocks noGrp="1" noChangeArrowheads="1"/>
          </p:cNvSpPr>
          <p:nvPr>
            <p:ph type="ctrTitle"/>
          </p:nvPr>
        </p:nvSpPr>
        <p:spPr>
          <a:xfrm>
            <a:off x="2133600" y="381000"/>
            <a:ext cx="7772400" cy="1143000"/>
          </a:xfrm>
          <a:solidFill>
            <a:srgbClr val="FFFF99"/>
          </a:solidFill>
        </p:spPr>
        <p:txBody>
          <a:bodyPr anchor="ctr"/>
          <a:lstStyle/>
          <a:p>
            <a:pPr eaLnBrk="1" hangingPunct="1"/>
            <a:r>
              <a:rPr lang="en-US" altLang="en-US" sz="4400"/>
              <a:t>The Opportunity Summary</a:t>
            </a:r>
          </a:p>
        </p:txBody>
      </p:sp>
      <p:sp>
        <p:nvSpPr>
          <p:cNvPr id="59395" name="Rectangle 3">
            <a:extLst>
              <a:ext uri="{FF2B5EF4-FFF2-40B4-BE49-F238E27FC236}">
                <a16:creationId xmlns:a16="http://schemas.microsoft.com/office/drawing/2014/main" id="{1F912312-FD7B-4F8F-8099-DEC171832BB8}"/>
              </a:ext>
            </a:extLst>
          </p:cNvPr>
          <p:cNvSpPr>
            <a:spLocks noGrp="1" noChangeArrowheads="1"/>
          </p:cNvSpPr>
          <p:nvPr>
            <p:ph type="subTitle" idx="1"/>
          </p:nvPr>
        </p:nvSpPr>
        <p:spPr>
          <a:xfrm>
            <a:off x="2209800" y="1600200"/>
            <a:ext cx="7543800" cy="4648200"/>
          </a:xfrm>
        </p:spPr>
        <p:txBody>
          <a:bodyPr/>
          <a:lstStyle/>
          <a:p>
            <a:pPr algn="l" eaLnBrk="1" hangingPunct="1"/>
            <a:r>
              <a:rPr lang="en-US" altLang="en-US" sz="3200">
                <a:cs typeface="Times New Roman" panose="02020603050405020304" pitchFamily="18" charset="0"/>
              </a:rPr>
              <a:t>Sells the prospect on seeing full proposal</a:t>
            </a:r>
          </a:p>
          <a:p>
            <a:pPr algn="l" eaLnBrk="1" hangingPunct="1"/>
            <a:r>
              <a:rPr lang="en-US" altLang="en-US" sz="3200">
                <a:cs typeface="Times New Roman" panose="02020603050405020304" pitchFamily="18" charset="0"/>
              </a:rPr>
              <a:t>Briefly describes the demographics, event, its benefits and why sponsor would be a good fit.</a:t>
            </a:r>
          </a:p>
          <a:p>
            <a:pPr algn="l" eaLnBrk="1" hangingPunct="1"/>
            <a:r>
              <a:rPr lang="en-US" altLang="en-US" sz="3200">
                <a:cs typeface="Times New Roman" panose="02020603050405020304" pitchFamily="18" charset="0"/>
              </a:rPr>
              <a:t>Just covers the basics, with back up materials</a:t>
            </a:r>
          </a:p>
          <a:p>
            <a:pPr algn="l" eaLnBrk="1" hangingPunct="1"/>
            <a:r>
              <a:rPr lang="en-US" altLang="en-US" sz="3200">
                <a:cs typeface="Times New Roman" panose="02020603050405020304" pitchFamily="18" charset="0"/>
              </a:rPr>
              <a:t>It does not discuss the specifics </a:t>
            </a:r>
          </a:p>
          <a:p>
            <a:pPr algn="l" eaLnBrk="1" hangingPunct="1"/>
            <a:r>
              <a:rPr lang="en-US" altLang="en-US" sz="3200">
                <a:cs typeface="Times New Roman" panose="02020603050405020304" pitchFamily="18" charset="0"/>
              </a:rPr>
              <a:t>Contains a call to action</a:t>
            </a:r>
            <a:endParaRPr lang="en-US" altLang="en-US" sz="32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76B28A9F-9D8A-40B2-B729-4A1CE293C603}"/>
              </a:ext>
            </a:extLst>
          </p:cNvPr>
          <p:cNvSpPr>
            <a:spLocks noGrp="1" noChangeArrowheads="1"/>
          </p:cNvSpPr>
          <p:nvPr>
            <p:ph type="title"/>
          </p:nvPr>
        </p:nvSpPr>
        <p:spPr>
          <a:solidFill>
            <a:srgbClr val="FFFF99"/>
          </a:solidFill>
        </p:spPr>
        <p:txBody>
          <a:bodyPr/>
          <a:lstStyle/>
          <a:p>
            <a:pPr eaLnBrk="1" hangingPunct="1"/>
            <a:r>
              <a:rPr lang="en-US" altLang="en-US"/>
              <a:t>Proposal Contents</a:t>
            </a:r>
          </a:p>
        </p:txBody>
      </p:sp>
      <p:sp>
        <p:nvSpPr>
          <p:cNvPr id="60419" name="Rectangle 3">
            <a:extLst>
              <a:ext uri="{FF2B5EF4-FFF2-40B4-BE49-F238E27FC236}">
                <a16:creationId xmlns:a16="http://schemas.microsoft.com/office/drawing/2014/main" id="{00B98F55-24AE-4461-B6E6-5110F5A411F6}"/>
              </a:ext>
            </a:extLst>
          </p:cNvPr>
          <p:cNvSpPr>
            <a:spLocks noGrp="1" noChangeArrowheads="1"/>
          </p:cNvSpPr>
          <p:nvPr>
            <p:ph type="body" idx="1"/>
          </p:nvPr>
        </p:nvSpPr>
        <p:spPr/>
        <p:txBody>
          <a:bodyPr/>
          <a:lstStyle/>
          <a:p>
            <a:pPr eaLnBrk="1" hangingPunct="1">
              <a:lnSpc>
                <a:spcPct val="90000"/>
              </a:lnSpc>
            </a:pPr>
            <a:r>
              <a:rPr lang="en-US" altLang="en-US" sz="2800">
                <a:cs typeface="Times New Roman" panose="02020603050405020304" pitchFamily="18" charset="0"/>
              </a:rPr>
              <a:t>	The specific sponsorship being pitched</a:t>
            </a:r>
          </a:p>
          <a:p>
            <a:pPr eaLnBrk="1" hangingPunct="1">
              <a:lnSpc>
                <a:spcPct val="90000"/>
              </a:lnSpc>
            </a:pPr>
            <a:r>
              <a:rPr lang="en-US" altLang="en-US" sz="2800">
                <a:cs typeface="Times New Roman" panose="02020603050405020304" pitchFamily="18" charset="0"/>
              </a:rPr>
              <a:t>	The sponsorship fee or in-kind and date due</a:t>
            </a:r>
          </a:p>
          <a:p>
            <a:pPr eaLnBrk="1" hangingPunct="1">
              <a:lnSpc>
                <a:spcPct val="90000"/>
              </a:lnSpc>
            </a:pPr>
            <a:r>
              <a:rPr lang="en-US" altLang="en-US" sz="2800">
                <a:cs typeface="Times New Roman" panose="02020603050405020304" pitchFamily="18" charset="0"/>
              </a:rPr>
              <a:t>	The itemized deliverables from the sponsee:</a:t>
            </a:r>
            <a:br>
              <a:rPr lang="en-US" altLang="en-US" sz="2800">
                <a:cs typeface="Times New Roman" panose="02020603050405020304" pitchFamily="18" charset="0"/>
              </a:rPr>
            </a:br>
            <a:r>
              <a:rPr lang="en-US" altLang="en-US" sz="2800">
                <a:cs typeface="Times New Roman" panose="02020603050405020304" pitchFamily="18" charset="0"/>
              </a:rPr>
              <a:t>		Credentials and parking</a:t>
            </a:r>
            <a:br>
              <a:rPr lang="en-US" altLang="en-US" sz="2800">
                <a:cs typeface="Times New Roman" panose="02020603050405020304" pitchFamily="18" charset="0"/>
              </a:rPr>
            </a:br>
            <a:r>
              <a:rPr lang="en-US" altLang="en-US" sz="2800">
                <a:cs typeface="Times New Roman" panose="02020603050405020304" pitchFamily="18" charset="0"/>
              </a:rPr>
              <a:t>		Signage</a:t>
            </a:r>
            <a:br>
              <a:rPr lang="en-US" altLang="en-US" sz="2800">
                <a:cs typeface="Times New Roman" panose="02020603050405020304" pitchFamily="18" charset="0"/>
              </a:rPr>
            </a:br>
            <a:r>
              <a:rPr lang="en-US" altLang="en-US" sz="2800">
                <a:cs typeface="Times New Roman" panose="02020603050405020304" pitchFamily="18" charset="0"/>
              </a:rPr>
              <a:t>		Advertising and credits</a:t>
            </a:r>
            <a:br>
              <a:rPr lang="en-US" altLang="en-US" sz="2800">
                <a:cs typeface="Times New Roman" panose="02020603050405020304" pitchFamily="18" charset="0"/>
              </a:rPr>
            </a:br>
            <a:r>
              <a:rPr lang="en-US" altLang="en-US" sz="2800">
                <a:cs typeface="Times New Roman" panose="02020603050405020304" pitchFamily="18" charset="0"/>
              </a:rPr>
              <a:t>		Web presence</a:t>
            </a:r>
            <a:br>
              <a:rPr lang="en-US" altLang="en-US" sz="2800">
                <a:cs typeface="Times New Roman" panose="02020603050405020304" pitchFamily="18" charset="0"/>
              </a:rPr>
            </a:br>
            <a:r>
              <a:rPr lang="en-US" altLang="en-US" sz="2800">
                <a:cs typeface="Times New Roman" panose="02020603050405020304" pitchFamily="18" charset="0"/>
              </a:rPr>
              <a:t>		On site presence</a:t>
            </a:r>
          </a:p>
          <a:p>
            <a:pPr eaLnBrk="1" hangingPunct="1">
              <a:lnSpc>
                <a:spcPct val="90000"/>
              </a:lnSpc>
            </a:pPr>
            <a:r>
              <a:rPr lang="en-US" altLang="en-US" sz="2800">
                <a:cs typeface="Times New Roman" panose="02020603050405020304" pitchFamily="18" charset="0"/>
              </a:rPr>
              <a:t>A call to action as they close, detailing when you will contact them to discuss the proposal.</a:t>
            </a:r>
            <a:endParaRPr lang="en-US" altLang="en-US" sz="28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11A0ED14-4906-4E52-B6CF-D20B80316F9C}"/>
              </a:ext>
            </a:extLst>
          </p:cNvPr>
          <p:cNvSpPr>
            <a:spLocks noGrp="1" noChangeArrowheads="1"/>
          </p:cNvSpPr>
          <p:nvPr>
            <p:ph type="title"/>
          </p:nvPr>
        </p:nvSpPr>
        <p:spPr/>
        <p:txBody>
          <a:bodyPr/>
          <a:lstStyle/>
          <a:p>
            <a:pPr eaLnBrk="1" hangingPunct="1"/>
            <a:r>
              <a:rPr lang="en-US" altLang="en-US"/>
              <a:t>Elements of the Contract</a:t>
            </a:r>
          </a:p>
        </p:txBody>
      </p:sp>
      <p:sp>
        <p:nvSpPr>
          <p:cNvPr id="65539" name="Rectangle 3">
            <a:extLst>
              <a:ext uri="{FF2B5EF4-FFF2-40B4-BE49-F238E27FC236}">
                <a16:creationId xmlns:a16="http://schemas.microsoft.com/office/drawing/2014/main" id="{29A9125D-828D-40C0-B298-614081D954E3}"/>
              </a:ext>
            </a:extLst>
          </p:cNvPr>
          <p:cNvSpPr>
            <a:spLocks noGrp="1" noChangeArrowheads="1"/>
          </p:cNvSpPr>
          <p:nvPr>
            <p:ph type="body" sz="half" idx="1"/>
          </p:nvPr>
        </p:nvSpPr>
        <p:spPr/>
        <p:txBody>
          <a:bodyPr/>
          <a:lstStyle/>
          <a:p>
            <a:pPr eaLnBrk="1" hangingPunct="1">
              <a:lnSpc>
                <a:spcPct val="90000"/>
              </a:lnSpc>
            </a:pPr>
            <a:r>
              <a:rPr lang="en-US" altLang="en-US" sz="2800"/>
              <a:t>Basic deal, fee &amp; date due, invoice</a:t>
            </a:r>
          </a:p>
          <a:p>
            <a:pPr eaLnBrk="1" hangingPunct="1">
              <a:lnSpc>
                <a:spcPct val="90000"/>
              </a:lnSpc>
            </a:pPr>
            <a:r>
              <a:rPr lang="en-US" altLang="en-US" sz="2800"/>
              <a:t>Credentials, parking, &amp; special access</a:t>
            </a:r>
          </a:p>
          <a:p>
            <a:pPr eaLnBrk="1" hangingPunct="1">
              <a:lnSpc>
                <a:spcPct val="90000"/>
              </a:lnSpc>
            </a:pPr>
            <a:r>
              <a:rPr lang="en-US" altLang="en-US" sz="2800"/>
              <a:t>Real and electronic signage</a:t>
            </a:r>
          </a:p>
          <a:p>
            <a:pPr eaLnBrk="1" hangingPunct="1">
              <a:lnSpc>
                <a:spcPct val="90000"/>
              </a:lnSpc>
            </a:pPr>
            <a:r>
              <a:rPr lang="en-US" altLang="en-US" sz="2800"/>
              <a:t>Advertising, announcements, rights to mark</a:t>
            </a:r>
          </a:p>
        </p:txBody>
      </p:sp>
      <p:sp>
        <p:nvSpPr>
          <p:cNvPr id="65540" name="Rectangle 4">
            <a:extLst>
              <a:ext uri="{FF2B5EF4-FFF2-40B4-BE49-F238E27FC236}">
                <a16:creationId xmlns:a16="http://schemas.microsoft.com/office/drawing/2014/main" id="{55C79994-FFC6-4022-BCE6-CC588917BC11}"/>
              </a:ext>
            </a:extLst>
          </p:cNvPr>
          <p:cNvSpPr>
            <a:spLocks noGrp="1" noChangeArrowheads="1"/>
          </p:cNvSpPr>
          <p:nvPr>
            <p:ph type="body" sz="half" idx="2"/>
          </p:nvPr>
        </p:nvSpPr>
        <p:spPr/>
        <p:txBody>
          <a:bodyPr/>
          <a:lstStyle/>
          <a:p>
            <a:pPr eaLnBrk="1" hangingPunct="1"/>
            <a:r>
              <a:rPr lang="en-US" altLang="en-US" sz="2800"/>
              <a:t>Web site exposure</a:t>
            </a:r>
          </a:p>
          <a:p>
            <a:pPr eaLnBrk="1" hangingPunct="1"/>
            <a:r>
              <a:rPr lang="en-US" altLang="en-US" sz="2800"/>
              <a:t>Renewal rights, on site presence, lodging, shipping info</a:t>
            </a:r>
          </a:p>
          <a:p>
            <a:pPr eaLnBrk="1" hangingPunct="1"/>
            <a:r>
              <a:rPr lang="en-US" altLang="en-US" sz="2800"/>
              <a:t>Termination clause</a:t>
            </a:r>
          </a:p>
          <a:p>
            <a:pPr eaLnBrk="1" hangingPunct="1"/>
            <a:r>
              <a:rPr lang="en-US" altLang="en-US" sz="2800"/>
              <a:t>Legal boilerplate</a:t>
            </a:r>
          </a:p>
          <a:p>
            <a:pPr eaLnBrk="1" hangingPunct="1"/>
            <a:r>
              <a:rPr lang="en-US" altLang="en-US" sz="2800"/>
              <a:t>Addenda, exhibitor rules, and forms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055E846F-6604-4E49-81BA-AC36334D7310}"/>
              </a:ext>
            </a:extLst>
          </p:cNvPr>
          <p:cNvSpPr>
            <a:spLocks noGrp="1" noChangeArrowheads="1"/>
          </p:cNvSpPr>
          <p:nvPr>
            <p:ph type="title"/>
          </p:nvPr>
        </p:nvSpPr>
        <p:spPr/>
        <p:txBody>
          <a:bodyPr/>
          <a:lstStyle/>
          <a:p>
            <a:pPr eaLnBrk="1" hangingPunct="1"/>
            <a:r>
              <a:rPr lang="en-US" altLang="en-US"/>
              <a:t>Why Sponsors Renew</a:t>
            </a:r>
          </a:p>
        </p:txBody>
      </p:sp>
      <p:sp>
        <p:nvSpPr>
          <p:cNvPr id="81923" name="Rectangle 3">
            <a:extLst>
              <a:ext uri="{FF2B5EF4-FFF2-40B4-BE49-F238E27FC236}">
                <a16:creationId xmlns:a16="http://schemas.microsoft.com/office/drawing/2014/main" id="{C8195ECC-8B60-414F-ADEB-967CB8F9B456}"/>
              </a:ext>
            </a:extLst>
          </p:cNvPr>
          <p:cNvSpPr>
            <a:spLocks noChangeArrowheads="1"/>
          </p:cNvSpPr>
          <p:nvPr/>
        </p:nvSpPr>
        <p:spPr bwMode="auto">
          <a:xfrm>
            <a:off x="2514600" y="2209800"/>
            <a:ext cx="7086600"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r>
              <a:rPr lang="en-US" altLang="en-US">
                <a:solidFill>
                  <a:srgbClr val="000000"/>
                </a:solidFill>
                <a:cs typeface="Times New Roman" panose="02020603050405020304" pitchFamily="18" charset="0"/>
              </a:rPr>
              <a:t>Internal Feedback			88%</a:t>
            </a:r>
          </a:p>
          <a:p>
            <a:pPr algn="ctr" fontAlgn="base">
              <a:spcBef>
                <a:spcPct val="0"/>
              </a:spcBef>
              <a:spcAft>
                <a:spcPct val="0"/>
              </a:spcAft>
              <a:buNone/>
            </a:pPr>
            <a:r>
              <a:rPr lang="en-US" altLang="en-US">
                <a:solidFill>
                  <a:srgbClr val="000000"/>
                </a:solidFill>
                <a:cs typeface="Times New Roman" panose="02020603050405020304" pitchFamily="18" charset="0"/>
              </a:rPr>
              <a:t>Sales bounce back			56%</a:t>
            </a:r>
            <a:br>
              <a:rPr lang="en-US" altLang="en-US">
                <a:solidFill>
                  <a:srgbClr val="000000"/>
                </a:solidFill>
                <a:cs typeface="Times New Roman" panose="02020603050405020304" pitchFamily="18" charset="0"/>
              </a:rPr>
            </a:br>
            <a:r>
              <a:rPr lang="en-US" altLang="en-US">
                <a:solidFill>
                  <a:srgbClr val="000000"/>
                </a:solidFill>
                <a:cs typeface="Times New Roman" panose="02020603050405020304" pitchFamily="18" charset="0"/>
              </a:rPr>
              <a:t>Print media analysis			51%</a:t>
            </a:r>
            <a:br>
              <a:rPr lang="en-US" altLang="en-US">
                <a:solidFill>
                  <a:srgbClr val="000000"/>
                </a:solidFill>
                <a:cs typeface="Times New Roman" panose="02020603050405020304" pitchFamily="18" charset="0"/>
              </a:rPr>
            </a:br>
            <a:r>
              <a:rPr lang="en-US" altLang="en-US">
                <a:solidFill>
                  <a:srgbClr val="000000"/>
                </a:solidFill>
                <a:cs typeface="Times New Roman" panose="02020603050405020304" pitchFamily="18" charset="0"/>
              </a:rPr>
              <a:t>TV exposure				46%</a:t>
            </a:r>
            <a:br>
              <a:rPr lang="en-US" altLang="en-US">
                <a:solidFill>
                  <a:srgbClr val="000000"/>
                </a:solidFill>
                <a:cs typeface="Times New Roman" panose="02020603050405020304" pitchFamily="18" charset="0"/>
              </a:rPr>
            </a:br>
            <a:r>
              <a:rPr lang="en-US" altLang="en-US">
                <a:solidFill>
                  <a:srgbClr val="000000"/>
                </a:solidFill>
                <a:cs typeface="Times New Roman" panose="02020603050405020304" pitchFamily="18" charset="0"/>
              </a:rPr>
              <a:t>Dealer response				43%</a:t>
            </a:r>
          </a:p>
          <a:p>
            <a:pPr algn="ctr" fontAlgn="base">
              <a:spcBef>
                <a:spcPct val="0"/>
              </a:spcBef>
              <a:spcAft>
                <a:spcPct val="0"/>
              </a:spcAft>
              <a:buNone/>
            </a:pPr>
            <a:r>
              <a:rPr lang="en-US" altLang="en-US">
                <a:solidFill>
                  <a:srgbClr val="000000"/>
                </a:solidFill>
                <a:cs typeface="Times New Roman" panose="02020603050405020304" pitchFamily="18" charset="0"/>
              </a:rPr>
              <a:t>Primary consumer research		42%</a:t>
            </a:r>
          </a:p>
          <a:p>
            <a:pPr algn="ctr" eaLnBrk="0" fontAlgn="base" hangingPunct="0">
              <a:spcBef>
                <a:spcPct val="0"/>
              </a:spcBef>
              <a:spcAft>
                <a:spcPct val="0"/>
              </a:spcAft>
              <a:buNone/>
            </a:pPr>
            <a:endParaRPr lang="en-US" altLang="en-US">
              <a:solidFill>
                <a:srgbClr val="000000"/>
              </a:solidFill>
              <a:cs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3200" b="1" i="0" u="none" strike="noStrike" cap="none" normalizeH="0" baseline="0" smtClean="0">
            <a:ln>
              <a:noFill/>
            </a:ln>
            <a:solidFill>
              <a:schemeClr val="accent2"/>
            </a:solidFill>
            <a:effectLst/>
            <a:latin typeface="Times New Roman" panose="02020603050405020304" pitchFamily="18" charset="0"/>
            <a:cs typeface="Times New Roman" panose="02020603050405020304" pitchFamily="18"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3200" b="1" i="0" u="none" strike="noStrike" cap="none" normalizeH="0" baseline="0" smtClean="0">
            <a:ln>
              <a:noFill/>
            </a:ln>
            <a:solidFill>
              <a:schemeClr val="accent2"/>
            </a:solidFill>
            <a:effectLst/>
            <a:latin typeface="Times New Roman" panose="02020603050405020304" pitchFamily="18" charset="0"/>
            <a:cs typeface="Times New Roman" panose="02020603050405020304"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774</TotalTime>
  <Words>847</Words>
  <Application>Microsoft Office PowerPoint</Application>
  <PresentationFormat>Widescreen</PresentationFormat>
  <Paragraphs>113</Paragraphs>
  <Slides>30</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30</vt:i4>
      </vt:variant>
    </vt:vector>
  </HeadingPairs>
  <TitlesOfParts>
    <vt:vector size="37" baseType="lpstr">
      <vt:lpstr>Arial</vt:lpstr>
      <vt:lpstr>Calibri</vt:lpstr>
      <vt:lpstr>Calibri Light</vt:lpstr>
      <vt:lpstr>Times New Roman</vt:lpstr>
      <vt:lpstr>Wingdings</vt:lpstr>
      <vt:lpstr>Office Theme</vt:lpstr>
      <vt:lpstr>Default Design</vt:lpstr>
      <vt:lpstr>Working Narratives Sponsorship Development</vt:lpstr>
      <vt:lpstr>PowerPoint Presentation</vt:lpstr>
      <vt:lpstr>PowerPoint Presentation</vt:lpstr>
      <vt:lpstr>Why Event Marketing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Hunting: Be active and involved in the community </vt:lpstr>
      <vt:lpstr>Hunting: Lead Generators</vt:lpstr>
      <vt:lpstr>PowerPoint Presentation</vt:lpstr>
      <vt:lpstr>The Opportunity Summary</vt:lpstr>
      <vt:lpstr>Proposal Contents</vt:lpstr>
      <vt:lpstr>Elements of the Contract</vt:lpstr>
      <vt:lpstr>Why Sponsors Renew</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Working Narratives Sponsorship Development</dc:title>
  <dc:creator>Art Menius</dc:creator>
  <cp:lastModifiedBy>Art Menius</cp:lastModifiedBy>
  <cp:revision>33</cp:revision>
  <cp:lastPrinted>2020-03-12T15:32:48Z</cp:lastPrinted>
  <dcterms:created xsi:type="dcterms:W3CDTF">2020-03-12T04:48:01Z</dcterms:created>
  <dcterms:modified xsi:type="dcterms:W3CDTF">2020-03-12T17:42:28Z</dcterms:modified>
</cp:coreProperties>
</file>